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27"/>
  </p:notesMasterIdLst>
  <p:sldIdLst>
    <p:sldId id="791" r:id="rId2"/>
    <p:sldId id="996" r:id="rId3"/>
    <p:sldId id="999" r:id="rId4"/>
    <p:sldId id="1010" r:id="rId5"/>
    <p:sldId id="1011" r:id="rId6"/>
    <p:sldId id="1012" r:id="rId7"/>
    <p:sldId id="1013" r:id="rId8"/>
    <p:sldId id="1014" r:id="rId9"/>
    <p:sldId id="1015" r:id="rId10"/>
    <p:sldId id="1016" r:id="rId11"/>
    <p:sldId id="1017" r:id="rId12"/>
    <p:sldId id="1018" r:id="rId13"/>
    <p:sldId id="1019" r:id="rId14"/>
    <p:sldId id="1020" r:id="rId15"/>
    <p:sldId id="1023" r:id="rId16"/>
    <p:sldId id="1024" r:id="rId17"/>
    <p:sldId id="1025" r:id="rId18"/>
    <p:sldId id="1026" r:id="rId19"/>
    <p:sldId id="1027" r:id="rId20"/>
    <p:sldId id="1055" r:id="rId21"/>
    <p:sldId id="1028" r:id="rId22"/>
    <p:sldId id="1029" r:id="rId23"/>
    <p:sldId id="1030" r:id="rId24"/>
    <p:sldId id="1031" r:id="rId25"/>
    <p:sldId id="1032" r:id="rId2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CBA5"/>
    <a:srgbClr val="E8F5FD"/>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15937" autoAdjust="0"/>
    <p:restoredTop sz="99285" autoAdjust="0"/>
  </p:normalViewPr>
  <p:slideViewPr>
    <p:cSldViewPr snapToGrid="0" showGuides="1">
      <p:cViewPr varScale="1">
        <p:scale>
          <a:sx n="163" d="100"/>
          <a:sy n="163" d="100"/>
        </p:scale>
        <p:origin x="816" y="120"/>
      </p:cViewPr>
      <p:guideLst>
        <p:guide orient="horz" pos="1620"/>
        <p:guide pos="336"/>
      </p:guideLst>
    </p:cSldViewPr>
  </p:slideViewPr>
  <p:notesTextViewPr>
    <p:cViewPr>
      <p:scale>
        <a:sx n="1" d="1"/>
        <a:sy n="1" d="1"/>
      </p:scale>
      <p:origin x="0" y="0"/>
    </p:cViewPr>
  </p:notesTextViewPr>
  <p:sorterViewPr>
    <p:cViewPr>
      <p:scale>
        <a:sx n="111" d="100"/>
        <a:sy n="11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2/24/2023</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s-E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dirty="0">
                <a:latin typeface="Arial" charset="0"/>
              </a:rPr>
              <a:t>Capítulo 3: Routing dinámico</a:t>
            </a:r>
            <a:endParaRPr lang="es-ES" b="0" dirty="0"/>
          </a:p>
        </p:txBody>
      </p:sp>
    </p:spTree>
    <p:extLst>
      <p:ext uri="{BB962C8B-B14F-4D97-AF65-F5344CB8AC3E}">
        <p14:creationId xmlns:p14="http://schemas.microsoft.com/office/powerpoint/2010/main" val="2867733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8.2.2.1 – Habilitación de interfaces en OSPF</a:t>
            </a:r>
            <a:endParaRPr lang="es-ES" b="0" dirty="0"/>
          </a:p>
          <a:p>
            <a:endParaRPr lang="es-ES" dirty="0"/>
          </a:p>
        </p:txBody>
      </p:sp>
    </p:spTree>
    <p:extLst>
      <p:ext uri="{BB962C8B-B14F-4D97-AF65-F5344CB8AC3E}">
        <p14:creationId xmlns:p14="http://schemas.microsoft.com/office/powerpoint/2010/main" val="2526144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8.2.2.2 – Máscara de comodín</a:t>
            </a:r>
            <a:endParaRPr lang="es-ES" b="0" dirty="0"/>
          </a:p>
          <a:p>
            <a:endParaRPr lang="es-ES" dirty="0"/>
          </a:p>
        </p:txBody>
      </p:sp>
    </p:spTree>
    <p:extLst>
      <p:ext uri="{BB962C8B-B14F-4D97-AF65-F5344CB8AC3E}">
        <p14:creationId xmlns:p14="http://schemas.microsoft.com/office/powerpoint/2010/main" val="39934751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12</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8.2.2.3 – Comando </a:t>
            </a:r>
            <a:r>
              <a:rPr lang="es-ES" sz="1200" b="1" dirty="0"/>
              <a:t>network</a:t>
            </a:r>
            <a:endParaRPr lang="es-ES" b="0" dirty="0"/>
          </a:p>
          <a:p>
            <a:endParaRPr lang="es-ES" dirty="0"/>
          </a:p>
        </p:txBody>
      </p:sp>
    </p:spTree>
    <p:extLst>
      <p:ext uri="{BB962C8B-B14F-4D97-AF65-F5344CB8AC3E}">
        <p14:creationId xmlns:p14="http://schemas.microsoft.com/office/powerpoint/2010/main" val="743341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8.2.2.4 – Interfaz pasiva</a:t>
            </a:r>
            <a:endParaRPr lang="es-ES" b="0" dirty="0"/>
          </a:p>
          <a:p>
            <a:endParaRPr lang="es-ES" dirty="0"/>
          </a:p>
        </p:txBody>
      </p:sp>
    </p:spTree>
    <p:extLst>
      <p:ext uri="{BB962C8B-B14F-4D97-AF65-F5344CB8AC3E}">
        <p14:creationId xmlns:p14="http://schemas.microsoft.com/office/powerpoint/2010/main" val="2320750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8.2.2.5 – Configurar interfaces pasivas</a:t>
            </a:r>
            <a:endParaRPr lang="es-ES" b="0" dirty="0"/>
          </a:p>
          <a:p>
            <a:endParaRPr lang="es-ES" dirty="0"/>
          </a:p>
        </p:txBody>
      </p:sp>
    </p:spTree>
    <p:extLst>
      <p:ext uri="{BB962C8B-B14F-4D97-AF65-F5344CB8AC3E}">
        <p14:creationId xmlns:p14="http://schemas.microsoft.com/office/powerpoint/2010/main" val="1754590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8.2.3.2 – Costos acumulados de OSPF</a:t>
            </a:r>
            <a:endParaRPr lang="es-ES" b="0" dirty="0"/>
          </a:p>
          <a:p>
            <a:endParaRPr lang="es-ES" dirty="0"/>
          </a:p>
        </p:txBody>
      </p:sp>
    </p:spTree>
    <p:extLst>
      <p:ext uri="{BB962C8B-B14F-4D97-AF65-F5344CB8AC3E}">
        <p14:creationId xmlns:p14="http://schemas.microsoft.com/office/powerpoint/2010/main" val="4486377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 Ajuste del ancho de banda de referencia</a:t>
            </a:r>
            <a:endParaRPr lang="es-ES" b="0" dirty="0"/>
          </a:p>
          <a:p>
            <a:endParaRPr lang="es-ES" dirty="0"/>
          </a:p>
        </p:txBody>
      </p:sp>
    </p:spTree>
    <p:extLst>
      <p:ext uri="{BB962C8B-B14F-4D97-AF65-F5344CB8AC3E}">
        <p14:creationId xmlns:p14="http://schemas.microsoft.com/office/powerpoint/2010/main" val="2589088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(Cont.) – Ajuste del ancho de banda de referencia</a:t>
            </a:r>
            <a:endParaRPr lang="es-ES" b="0" dirty="0"/>
          </a:p>
          <a:p>
            <a:endParaRPr lang="es-ES" dirty="0"/>
          </a:p>
        </p:txBody>
      </p:sp>
    </p:spTree>
    <p:extLst>
      <p:ext uri="{BB962C8B-B14F-4D97-AF65-F5344CB8AC3E}">
        <p14:creationId xmlns:p14="http://schemas.microsoft.com/office/powerpoint/2010/main" val="4892918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(Cont.) – Ajuste del ancho de banda de referencia</a:t>
            </a:r>
            <a:endParaRPr lang="es-ES" b="0" dirty="0"/>
          </a:p>
        </p:txBody>
      </p:sp>
    </p:spTree>
    <p:extLst>
      <p:ext uri="{BB962C8B-B14F-4D97-AF65-F5344CB8AC3E}">
        <p14:creationId xmlns:p14="http://schemas.microsoft.com/office/powerpoint/2010/main" val="3148976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19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8.2.3.4 – Ancho de banda de interfaz predeterminado</a:t>
            </a:r>
            <a:endParaRPr lang="es-ES" b="0" dirty="0"/>
          </a:p>
        </p:txBody>
      </p:sp>
    </p:spTree>
    <p:extLst>
      <p:ext uri="{BB962C8B-B14F-4D97-AF65-F5344CB8AC3E}">
        <p14:creationId xmlns:p14="http://schemas.microsoft.com/office/powerpoint/2010/main" val="913821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8.1.1.2 – Características de OSPF</a:t>
            </a:r>
            <a:endParaRPr lang="es-ES" dirty="0"/>
          </a:p>
        </p:txBody>
      </p:sp>
    </p:spTree>
    <p:extLst>
      <p:ext uri="{BB962C8B-B14F-4D97-AF65-F5344CB8AC3E}">
        <p14:creationId xmlns:p14="http://schemas.microsoft.com/office/powerpoint/2010/main" val="2463084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8.2.3.5 – Ajuste del ancho de banda de la interfaz</a:t>
            </a:r>
            <a:endParaRPr lang="es-ES" b="0" dirty="0"/>
          </a:p>
        </p:txBody>
      </p:sp>
    </p:spTree>
    <p:extLst>
      <p:ext uri="{BB962C8B-B14F-4D97-AF65-F5344CB8AC3E}">
        <p14:creationId xmlns:p14="http://schemas.microsoft.com/office/powerpoint/2010/main" val="851083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8.2.3.6 – Configuración manual del costo de OSPF</a:t>
            </a:r>
            <a:endParaRPr lang="es-ES" b="0" dirty="0"/>
          </a:p>
        </p:txBody>
      </p:sp>
    </p:spTree>
    <p:extLst>
      <p:ext uri="{BB962C8B-B14F-4D97-AF65-F5344CB8AC3E}">
        <p14:creationId xmlns:p14="http://schemas.microsoft.com/office/powerpoint/2010/main" val="25757400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8.2.4.1 – Verificación de vecinos OSPF</a:t>
            </a:r>
            <a:endParaRPr lang="es-ES" b="0" dirty="0"/>
          </a:p>
        </p:txBody>
      </p:sp>
    </p:spTree>
    <p:extLst>
      <p:ext uri="{BB962C8B-B14F-4D97-AF65-F5344CB8AC3E}">
        <p14:creationId xmlns:p14="http://schemas.microsoft.com/office/powerpoint/2010/main" val="30378948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8.2.4.2 – Verificación de la configuración del protocolo OSPF</a:t>
            </a:r>
            <a:endParaRPr lang="es-ES" b="0" dirty="0"/>
          </a:p>
        </p:txBody>
      </p:sp>
    </p:spTree>
    <p:extLst>
      <p:ext uri="{BB962C8B-B14F-4D97-AF65-F5344CB8AC3E}">
        <p14:creationId xmlns:p14="http://schemas.microsoft.com/office/powerpoint/2010/main" val="6142840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8.2.4.3 – Verificación de la información del proceso de OSPF</a:t>
            </a:r>
            <a:endParaRPr lang="es-ES" b="0" dirty="0"/>
          </a:p>
        </p:txBody>
      </p:sp>
    </p:spTree>
    <p:extLst>
      <p:ext uri="{BB962C8B-B14F-4D97-AF65-F5344CB8AC3E}">
        <p14:creationId xmlns:p14="http://schemas.microsoft.com/office/powerpoint/2010/main" val="16876457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8.2.4.4 – Verificación de la configuración de interfaz OSPF</a:t>
            </a:r>
            <a:endParaRPr lang="es-ES" b="0" dirty="0"/>
          </a:p>
        </p:txBody>
      </p:sp>
    </p:spTree>
    <p:extLst>
      <p:ext uri="{BB962C8B-B14F-4D97-AF65-F5344CB8AC3E}">
        <p14:creationId xmlns:p14="http://schemas.microsoft.com/office/powerpoint/2010/main" val="2235252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8.1.1.5 – OSPF de área única y multiárea</a:t>
            </a:r>
            <a:endParaRPr lang="es-ES" dirty="0"/>
          </a:p>
        </p:txBody>
      </p:sp>
    </p:spTree>
    <p:extLst>
      <p:ext uri="{BB962C8B-B14F-4D97-AF65-F5344CB8AC3E}">
        <p14:creationId xmlns:p14="http://schemas.microsoft.com/office/powerpoint/2010/main" val="4272553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8.2.1.1 – Topología de la red OSPF</a:t>
            </a:r>
            <a:endParaRPr lang="es-ES" b="0" dirty="0"/>
          </a:p>
          <a:p>
            <a:endParaRPr lang="es-ES" dirty="0"/>
          </a:p>
        </p:txBody>
      </p:sp>
    </p:spTree>
    <p:extLst>
      <p:ext uri="{BB962C8B-B14F-4D97-AF65-F5344CB8AC3E}">
        <p14:creationId xmlns:p14="http://schemas.microsoft.com/office/powerpoint/2010/main" val="2142367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8.2.1.2 – Modo de configuración del router OSPF</a:t>
            </a:r>
            <a:endParaRPr lang="es-ES" b="0" dirty="0"/>
          </a:p>
          <a:p>
            <a:endParaRPr lang="es-ES" dirty="0"/>
          </a:p>
        </p:txBody>
      </p:sp>
    </p:spTree>
    <p:extLst>
      <p:ext uri="{BB962C8B-B14F-4D97-AF65-F5344CB8AC3E}">
        <p14:creationId xmlns:p14="http://schemas.microsoft.com/office/powerpoint/2010/main" val="171144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8.2.1.3 – ID de router</a:t>
            </a:r>
            <a:endParaRPr lang="es-ES" b="0" dirty="0"/>
          </a:p>
          <a:p>
            <a:endParaRPr lang="es-ES" dirty="0"/>
          </a:p>
        </p:txBody>
      </p:sp>
    </p:spTree>
    <p:extLst>
      <p:ext uri="{BB962C8B-B14F-4D97-AF65-F5344CB8AC3E}">
        <p14:creationId xmlns:p14="http://schemas.microsoft.com/office/powerpoint/2010/main" val="393486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8.2.1.4 – Configuración de una ID del router OSPF</a:t>
            </a:r>
            <a:endParaRPr lang="es-ES" b="0" dirty="0"/>
          </a:p>
          <a:p>
            <a:endParaRPr lang="es-ES" dirty="0"/>
          </a:p>
        </p:txBody>
      </p:sp>
    </p:spTree>
    <p:extLst>
      <p:ext uri="{BB962C8B-B14F-4D97-AF65-F5344CB8AC3E}">
        <p14:creationId xmlns:p14="http://schemas.microsoft.com/office/powerpoint/2010/main" val="1735311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8.2.1.5 – Modificación de una ID de router</a:t>
            </a:r>
            <a:endParaRPr lang="es-ES" b="0" dirty="0"/>
          </a:p>
          <a:p>
            <a:endParaRPr lang="es-ES" dirty="0"/>
          </a:p>
        </p:txBody>
      </p:sp>
    </p:spTree>
    <p:extLst>
      <p:ext uri="{BB962C8B-B14F-4D97-AF65-F5344CB8AC3E}">
        <p14:creationId xmlns:p14="http://schemas.microsoft.com/office/powerpoint/2010/main" val="115033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a:t>
            </a:r>
            <a:r>
              <a:rPr lang="es-ES" dirty="0"/>
              <a:t> </a:t>
            </a:r>
            <a:r>
              <a:rPr lang="es-ES" sz="1200" b="0" dirty="0"/>
              <a:t>– ID del router OSPF</a:t>
            </a:r>
          </a:p>
          <a:p>
            <a:pPr>
              <a:buFontTx/>
              <a:buNone/>
            </a:pPr>
            <a:r>
              <a:rPr lang="es-ES" sz="1200" b="0" dirty="0"/>
              <a:t>8.2.1.6 – Uso de una interfaz de </a:t>
            </a:r>
            <a:r>
              <a:rPr lang="es-ES" sz="1200" b="0" dirty="0" err="1"/>
              <a:t>Loopbackcomo</a:t>
            </a:r>
            <a:r>
              <a:rPr lang="es-ES" sz="1200" b="0" dirty="0"/>
              <a:t> ID del router</a:t>
            </a:r>
            <a:endParaRPr lang="es-ES" b="0" dirty="0"/>
          </a:p>
          <a:p>
            <a:endParaRPr lang="es-ES" dirty="0"/>
          </a:p>
        </p:txBody>
      </p:sp>
    </p:spTree>
    <p:extLst>
      <p:ext uri="{BB962C8B-B14F-4D97-AF65-F5344CB8AC3E}">
        <p14:creationId xmlns:p14="http://schemas.microsoft.com/office/powerpoint/2010/main" val="16735810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433512"/>
            <a:ext cx="9144000" cy="182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6" y="5002897"/>
            <a:ext cx="1922958" cy="14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593" tIns="30796" rIns="61593" bIns="30796" anchor="b" anchorCtr="1">
            <a:spAutoFit/>
          </a:bodyPr>
          <a:lstStyle/>
          <a:p>
            <a:pPr algn="l" defTabSz="610791">
              <a:lnSpc>
                <a:spcPct val="100000"/>
              </a:lnSpc>
            </a:pPr>
            <a:r>
              <a:rPr lang="es-ES" sz="525" dirty="0">
                <a:solidFill>
                  <a:srgbClr val="D3D3D3"/>
                </a:solidFill>
              </a:rPr>
              <a:t>© 2008 Cisco Systems, Inc. Todos los derechos reservados.</a:t>
            </a:r>
          </a:p>
        </p:txBody>
      </p:sp>
      <p:sp>
        <p:nvSpPr>
          <p:cNvPr id="6" name="Rectangle 279"/>
          <p:cNvSpPr>
            <a:spLocks noChangeArrowheads="1"/>
          </p:cNvSpPr>
          <p:nvPr/>
        </p:nvSpPr>
        <p:spPr bwMode="auto">
          <a:xfrm>
            <a:off x="6896101" y="5002897"/>
            <a:ext cx="1123060" cy="14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593" tIns="30796" rIns="61593" bIns="30796" anchor="b">
            <a:spAutoFit/>
          </a:bodyPr>
          <a:lstStyle/>
          <a:p>
            <a:pPr algn="l" defTabSz="610791">
              <a:lnSpc>
                <a:spcPct val="100000"/>
              </a:lnSpc>
            </a:pPr>
            <a:r>
              <a:rPr lang="es-ES" sz="525" dirty="0">
                <a:solidFill>
                  <a:srgbClr val="D3D3D3"/>
                </a:solidFill>
              </a:rPr>
              <a:t>Información confidencial de Cisco</a:t>
            </a:r>
          </a:p>
        </p:txBody>
      </p:sp>
      <p:sp>
        <p:nvSpPr>
          <p:cNvPr id="7" name="Rectangle 280"/>
          <p:cNvSpPr>
            <a:spLocks noChangeArrowheads="1"/>
          </p:cNvSpPr>
          <p:nvPr/>
        </p:nvSpPr>
        <p:spPr bwMode="auto">
          <a:xfrm>
            <a:off x="193676" y="5002897"/>
            <a:ext cx="962025" cy="14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1593" tIns="30796" rIns="61593" bIns="30796" anchor="b">
            <a:spAutoFit/>
          </a:bodyPr>
          <a:lstStyle/>
          <a:p>
            <a:pPr algn="l" defTabSz="610791">
              <a:lnSpc>
                <a:spcPct val="100000"/>
              </a:lnSpc>
            </a:pPr>
            <a:r>
              <a:rPr lang="es-ES" sz="525" dirty="0">
                <a:solidFill>
                  <a:srgbClr val="D3D3D3"/>
                </a:solidFill>
              </a:rPr>
              <a:t>Presentation_ID</a:t>
            </a:r>
          </a:p>
        </p:txBody>
      </p:sp>
      <p:sp>
        <p:nvSpPr>
          <p:cNvPr id="8" name="Rectangle 281"/>
          <p:cNvSpPr>
            <a:spLocks noChangeArrowheads="1"/>
          </p:cNvSpPr>
          <p:nvPr/>
        </p:nvSpPr>
        <p:spPr bwMode="auto">
          <a:xfrm>
            <a:off x="8624284" y="4968271"/>
            <a:ext cx="292704" cy="177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1593" tIns="30796" rIns="61593" bIns="30796" anchor="b">
            <a:spAutoFit/>
          </a:bodyPr>
          <a:lstStyle/>
          <a:p>
            <a:pPr algn="r" defTabSz="610791">
              <a:lnSpc>
                <a:spcPct val="100000"/>
              </a:lnSpc>
            </a:pPr>
            <a:fld id="{7F1BC4EF-034A-F647-AA58-B71D58802FDB}" type="slidenum">
              <a:rPr lang="en-US" sz="750">
                <a:solidFill>
                  <a:srgbClr val="D3D3D3"/>
                </a:solidFill>
              </a:rPr>
              <a:pPr algn="r" defTabSz="610791">
                <a:lnSpc>
                  <a:spcPct val="100000"/>
                </a:lnSpc>
              </a:pPr>
              <a:t>‹Nº›</a:t>
            </a:fld>
            <a:endParaRPr lang="es-ES" sz="750" dirty="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4455319"/>
            <a:ext cx="3354388" cy="355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4" y="89298"/>
            <a:ext cx="1171575" cy="67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1" y="2003822"/>
            <a:ext cx="3768725" cy="622697"/>
          </a:xfrm>
          <a:ln/>
        </p:spPr>
        <p:txBody>
          <a:bodyPr anchor="ctr"/>
          <a:lstStyle>
            <a:lvl1pPr>
              <a:defRPr sz="225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3504010"/>
            <a:ext cx="4103688" cy="494109"/>
          </a:xfrm>
          <a:ln/>
        </p:spPr>
        <p:txBody>
          <a:bodyPr/>
          <a:lstStyle>
            <a:lvl1pPr marL="0" indent="0">
              <a:lnSpc>
                <a:spcPct val="90000"/>
              </a:lnSpc>
              <a:buFont typeface="Wingdings" pitchFamily="2" charset="2"/>
              <a:buNone/>
              <a:defRPr sz="15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955114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5">
                  <a:lumMod val="50000"/>
                </a:schemeClr>
              </a:solidFill>
              <a:latin typeface="+mn-lt"/>
              <a:ea typeface="+mn-ea"/>
              <a:cs typeface="CiscoSans Thin"/>
            </a:endParaRP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Rectangle 4"/>
          <p:cNvSpPr>
            <a:spLocks noChangeArrowheads="1"/>
          </p:cNvSpPr>
          <p:nvPr userDrawn="1"/>
        </p:nvSpPr>
        <p:spPr bwMode="ltGray">
          <a:xfrm>
            <a:off x="4872537" y="4741653"/>
            <a:ext cx="365298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s-ES" sz="600" kern="1200" dirty="0">
                <a:solidFill>
                  <a:schemeClr val="accent5">
                    <a:lumMod val="50000"/>
                  </a:schemeClr>
                </a:solidFill>
                <a:latin typeface="+mn-lt"/>
                <a:ea typeface="ＭＳ Ｐゴシック" pitchFamily="34" charset="-128"/>
                <a:cs typeface="+mn-cs"/>
              </a:rPr>
              <a:t>© 2016 Cisco y/o sus filiales. Todos los derechos reservados. Información confidencial de Cisco.</a:t>
            </a:r>
          </a:p>
        </p:txBody>
      </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3">
                  <a:lumMod val="85000"/>
                </a:schemeClr>
              </a:solidFill>
              <a:latin typeface="+mn-lt"/>
              <a:ea typeface="+mn-ea"/>
              <a:cs typeface="CiscoSans Thin"/>
            </a:endParaRP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ectangle 4"/>
          <p:cNvSpPr>
            <a:spLocks noChangeArrowheads="1"/>
          </p:cNvSpPr>
          <p:nvPr userDrawn="1"/>
        </p:nvSpPr>
        <p:spPr bwMode="ltGray">
          <a:xfrm>
            <a:off x="4872537" y="4741653"/>
            <a:ext cx="3652989"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s-ES" sz="600" dirty="0">
                <a:solidFill>
                  <a:schemeClr val="accent3">
                    <a:lumMod val="85000"/>
                  </a:schemeClr>
                </a:solidFill>
                <a:latin typeface="+mn-lt"/>
              </a:rPr>
              <a:t>© 2016 Cisco y/o sus filiales. Todos los derechos reservados. Información confidencial de Cisco.</a:t>
            </a:r>
          </a:p>
        </p:txBody>
      </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 id="2147484032" r:id="rId15"/>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9.jpe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86862" y="1697831"/>
            <a:ext cx="3636498" cy="1110854"/>
          </a:xfrm>
        </p:spPr>
        <p:txBody>
          <a:bodyPr/>
          <a:lstStyle/>
          <a:p>
            <a:pPr>
              <a:lnSpc>
                <a:spcPts val="2625"/>
              </a:lnSpc>
            </a:pPr>
            <a:r>
              <a:rPr lang="es-ES" sz="2400" dirty="0"/>
              <a:t>Configuración de OSPF</a:t>
            </a:r>
            <a:endParaRPr lang="es-ES" sz="2400" dirty="0">
              <a:solidFill>
                <a:srgbClr val="00B0F0"/>
              </a:solidFill>
            </a:endParaRP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Habilitación de OSPF en las interfaces</a:t>
            </a:r>
          </a:p>
        </p:txBody>
      </p:sp>
      <p:sp>
        <p:nvSpPr>
          <p:cNvPr id="4" name="Rectangle 6"/>
          <p:cNvSpPr>
            <a:spLocks noGrp="1" noChangeArrowheads="1"/>
          </p:cNvSpPr>
          <p:nvPr>
            <p:ph idx="1"/>
          </p:nvPr>
        </p:nvSpPr>
        <p:spPr>
          <a:xfrm>
            <a:off x="480447" y="809071"/>
            <a:ext cx="8547316" cy="4181383"/>
          </a:xfrm>
        </p:spPr>
        <p:txBody>
          <a:bodyPr/>
          <a:lstStyle/>
          <a:p>
            <a:r>
              <a:rPr lang="es-ES" dirty="0"/>
              <a:t>Utilice el comando </a:t>
            </a:r>
            <a:r>
              <a:rPr lang="es-ES" altLang="ja-JP" b="1" dirty="0"/>
              <a:t>network</a:t>
            </a:r>
            <a:r>
              <a:rPr lang="es-ES" dirty="0"/>
              <a:t> para especificar qué interfaces participan en el área de OSPFv2.</a:t>
            </a:r>
          </a:p>
          <a:p>
            <a:pPr lvl="1"/>
            <a:r>
              <a:rPr lang="es-ES" dirty="0"/>
              <a:t>(config)# </a:t>
            </a:r>
            <a:r>
              <a:rPr lang="es-ES" altLang="ja-JP" b="1" dirty="0"/>
              <a:t>router ospf</a:t>
            </a:r>
            <a:r>
              <a:rPr lang="es-ES" dirty="0"/>
              <a:t> </a:t>
            </a:r>
            <a:r>
              <a:rPr lang="es-ES" altLang="ja-JP" i="1" dirty="0"/>
              <a:t>x</a:t>
            </a:r>
          </a:p>
          <a:p>
            <a:pPr lvl="1"/>
            <a:r>
              <a:rPr lang="es-ES" dirty="0"/>
              <a:t>(config-router)# </a:t>
            </a:r>
            <a:r>
              <a:rPr lang="es-ES" altLang="ja-JP" b="1" dirty="0"/>
              <a:t>network </a:t>
            </a:r>
            <a:r>
              <a:rPr lang="es-ES" altLang="ja-JP" i="1" dirty="0"/>
              <a:t>x.x.x.x</a:t>
            </a:r>
            <a:r>
              <a:rPr lang="es-ES" dirty="0"/>
              <a:t> </a:t>
            </a:r>
            <a:r>
              <a:rPr lang="es-ES" altLang="ja-JP" i="1" dirty="0"/>
              <a:t>wildcard_mask</a:t>
            </a:r>
            <a:r>
              <a:rPr lang="es-ES" dirty="0"/>
              <a:t> </a:t>
            </a:r>
            <a:r>
              <a:rPr lang="es-ES" altLang="ja-JP" b="1" dirty="0"/>
              <a:t>area </a:t>
            </a:r>
            <a:r>
              <a:rPr lang="es-ES" altLang="ja-JP" i="1" dirty="0"/>
              <a:t>area-id</a:t>
            </a:r>
          </a:p>
        </p:txBody>
      </p:sp>
      <p:pic>
        <p:nvPicPr>
          <p:cNvPr id="6" name="Picture 5"/>
          <p:cNvPicPr>
            <a:picLocks noChangeAspect="1"/>
          </p:cNvPicPr>
          <p:nvPr/>
        </p:nvPicPr>
        <p:blipFill>
          <a:blip r:embed="rId3"/>
          <a:stretch>
            <a:fillRect/>
          </a:stretch>
        </p:blipFill>
        <p:spPr>
          <a:xfrm>
            <a:off x="2794981" y="2286804"/>
            <a:ext cx="3298266" cy="2507168"/>
          </a:xfrm>
          <a:prstGeom prst="rect">
            <a:avLst/>
          </a:prstGeom>
        </p:spPr>
      </p:pic>
      <p:sp>
        <p:nvSpPr>
          <p:cNvPr id="7" name="Rectangle 34"/>
          <p:cNvSpPr txBox="1">
            <a:spLocks noChangeArrowheads="1"/>
          </p:cNvSpPr>
          <p:nvPr/>
        </p:nvSpPr>
        <p:spPr bwMode="auto">
          <a:xfrm>
            <a:off x="5861849" y="1605869"/>
            <a:ext cx="3165914" cy="1044341"/>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s-ES" sz="1200" b="1" kern="0" dirty="0">
                <a:solidFill>
                  <a:schemeClr val="accent1"/>
                </a:solidFill>
              </a:rPr>
              <a:t>¡Concepto erróneo habitual!</a:t>
            </a:r>
          </a:p>
          <a:p>
            <a:pPr marL="0" indent="0" eaLnBrk="1" hangingPunct="1">
              <a:spcBef>
                <a:spcPct val="30000"/>
              </a:spcBef>
              <a:buNone/>
            </a:pPr>
            <a:r>
              <a:rPr lang="es-ES" sz="1200" b="1" kern="0" dirty="0">
                <a:solidFill>
                  <a:schemeClr val="accent1"/>
                </a:solidFill>
              </a:rPr>
              <a:t>El R2 tiene 3 interfaces en el área 0, por lo que se usan tres instrucciones de red (no 6 instrucciones de red para las 6 redes en el área completa).</a:t>
            </a:r>
            <a:endParaRPr lang="es-ES" sz="1500" b="1" kern="0" dirty="0">
              <a:solidFill>
                <a:schemeClr val="accent1"/>
              </a:solidFill>
            </a:endParaRPr>
          </a:p>
        </p:txBody>
      </p:sp>
      <p:sp>
        <p:nvSpPr>
          <p:cNvPr id="8" name="Oval Callout 7"/>
          <p:cNvSpPr/>
          <p:nvPr/>
        </p:nvSpPr>
        <p:spPr>
          <a:xfrm>
            <a:off x="104902" y="2254997"/>
            <a:ext cx="2286000" cy="1022888"/>
          </a:xfrm>
          <a:prstGeom prst="wedgeEllipseCallout">
            <a:avLst>
              <a:gd name="adj1" fmla="val 71383"/>
              <a:gd name="adj2" fmla="val -36126"/>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Si se utiliza una topología de área única, es mejor utilizar el área 0.</a:t>
            </a:r>
          </a:p>
        </p:txBody>
      </p:sp>
    </p:spTree>
    <p:extLst>
      <p:ext uri="{BB962C8B-B14F-4D97-AF65-F5344CB8AC3E}">
        <p14:creationId xmlns:p14="http://schemas.microsoft.com/office/powerpoint/2010/main" val="357732522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Máscara de comodín</a:t>
            </a:r>
          </a:p>
        </p:txBody>
      </p:sp>
      <p:sp>
        <p:nvSpPr>
          <p:cNvPr id="4" name="Rectangle 6"/>
          <p:cNvSpPr>
            <a:spLocks noGrp="1" noChangeArrowheads="1"/>
          </p:cNvSpPr>
          <p:nvPr>
            <p:ph idx="1"/>
          </p:nvPr>
        </p:nvSpPr>
        <p:spPr>
          <a:xfrm>
            <a:off x="480447" y="809071"/>
            <a:ext cx="8226583" cy="4181383"/>
          </a:xfrm>
        </p:spPr>
        <p:txBody>
          <a:bodyPr/>
          <a:lstStyle/>
          <a:p>
            <a:r>
              <a:rPr lang="es-ES"/>
              <a:t>Para determinar la máscara de comodín, reste la máscara normal de 255.255.255.255.</a:t>
            </a:r>
          </a:p>
          <a:p>
            <a:r>
              <a:rPr lang="es-ES"/>
              <a:t>Un bit de 0 de la </a:t>
            </a:r>
            <a:r>
              <a:rPr lang="en-US"/>
              <a:t>⁪</a:t>
            </a:r>
            <a:r>
              <a:rPr lang="es-ES"/>
              <a:t>máscara de comodín coincide con el bit.</a:t>
            </a:r>
          </a:p>
          <a:p>
            <a:r>
              <a:rPr lang="es-ES"/>
              <a:t>Un bit de 1 de la </a:t>
            </a:r>
            <a:r>
              <a:rPr lang="en-US"/>
              <a:t>⁪</a:t>
            </a:r>
            <a:r>
              <a:rPr lang="es-ES"/>
              <a:t>máscara de comodín ignora el bit.</a:t>
            </a:r>
          </a:p>
          <a:p>
            <a:r>
              <a:rPr lang="es-ES"/>
              <a:t>Un </a:t>
            </a:r>
            <a:r>
              <a:rPr lang="en-US"/>
              <a:t>⁪</a:t>
            </a:r>
            <a:r>
              <a:rPr lang="es-ES"/>
              <a:t>máscara de comodín es una serie de 0 con el resto de 1 (el 0 y el 1 no se alternan como en una dirección IP).</a:t>
            </a:r>
          </a:p>
        </p:txBody>
      </p:sp>
      <p:pic>
        <p:nvPicPr>
          <p:cNvPr id="2" name="Picture 1"/>
          <p:cNvPicPr>
            <a:picLocks noChangeAspect="1"/>
          </p:cNvPicPr>
          <p:nvPr/>
        </p:nvPicPr>
        <p:blipFill>
          <a:blip r:embed="rId3"/>
          <a:stretch>
            <a:fillRect/>
          </a:stretch>
        </p:blipFill>
        <p:spPr>
          <a:xfrm>
            <a:off x="627682" y="2948994"/>
            <a:ext cx="3993717" cy="942749"/>
          </a:xfrm>
          <a:prstGeom prst="rect">
            <a:avLst/>
          </a:prstGeom>
        </p:spPr>
      </p:pic>
      <p:pic>
        <p:nvPicPr>
          <p:cNvPr id="3" name="Picture 2"/>
          <p:cNvPicPr>
            <a:picLocks noChangeAspect="1"/>
          </p:cNvPicPr>
          <p:nvPr/>
        </p:nvPicPr>
        <p:blipFill>
          <a:blip r:embed="rId4"/>
          <a:stretch>
            <a:fillRect/>
          </a:stretch>
        </p:blipFill>
        <p:spPr>
          <a:xfrm>
            <a:off x="4673202" y="2984052"/>
            <a:ext cx="4056542" cy="892317"/>
          </a:xfrm>
          <a:prstGeom prst="rect">
            <a:avLst/>
          </a:prstGeom>
        </p:spPr>
      </p:pic>
      <p:sp>
        <p:nvSpPr>
          <p:cNvPr id="5" name="TextBox 4"/>
          <p:cNvSpPr txBox="1"/>
          <p:nvPr/>
        </p:nvSpPr>
        <p:spPr>
          <a:xfrm>
            <a:off x="1906291" y="3999338"/>
            <a:ext cx="1480089" cy="369332"/>
          </a:xfrm>
          <a:prstGeom prst="rect">
            <a:avLst/>
          </a:prstGeom>
          <a:noFill/>
        </p:spPr>
        <p:txBody>
          <a:bodyPr wrap="square" rtlCol="0">
            <a:spAutoFit/>
          </a:bodyPr>
          <a:lstStyle/>
          <a:p>
            <a:r>
              <a:rPr lang="es-ES" b="1" dirty="0">
                <a:solidFill>
                  <a:srgbClr val="7030A0"/>
                </a:solidFill>
              </a:rPr>
              <a:t>/Máscara 24</a:t>
            </a:r>
          </a:p>
        </p:txBody>
      </p:sp>
      <p:sp>
        <p:nvSpPr>
          <p:cNvPr id="10" name="TextBox 9"/>
          <p:cNvSpPr txBox="1"/>
          <p:nvPr/>
        </p:nvSpPr>
        <p:spPr>
          <a:xfrm>
            <a:off x="6188990" y="4004504"/>
            <a:ext cx="1480089" cy="369332"/>
          </a:xfrm>
          <a:prstGeom prst="rect">
            <a:avLst/>
          </a:prstGeom>
          <a:noFill/>
        </p:spPr>
        <p:txBody>
          <a:bodyPr wrap="square" rtlCol="0">
            <a:spAutoFit/>
          </a:bodyPr>
          <a:lstStyle/>
          <a:p>
            <a:r>
              <a:rPr lang="es-ES" b="1" dirty="0">
                <a:solidFill>
                  <a:srgbClr val="7030A0"/>
                </a:solidFill>
              </a:rPr>
              <a:t>/Máscara 26</a:t>
            </a:r>
          </a:p>
        </p:txBody>
      </p:sp>
    </p:spTree>
    <p:extLst>
      <p:ext uri="{BB962C8B-B14F-4D97-AF65-F5344CB8AC3E}">
        <p14:creationId xmlns:p14="http://schemas.microsoft.com/office/powerpoint/2010/main" val="336803386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Comando </a:t>
            </a:r>
            <a:r>
              <a:rPr lang="es-ES" altLang="en-US" b="1" dirty="0"/>
              <a:t>network</a:t>
            </a:r>
          </a:p>
        </p:txBody>
      </p:sp>
      <p:sp>
        <p:nvSpPr>
          <p:cNvPr id="4" name="Rectangle 6"/>
          <p:cNvSpPr>
            <a:spLocks noGrp="1" noChangeArrowheads="1"/>
          </p:cNvSpPr>
          <p:nvPr>
            <p:ph idx="1"/>
          </p:nvPr>
        </p:nvSpPr>
        <p:spPr>
          <a:xfrm>
            <a:off x="458708" y="1065247"/>
            <a:ext cx="7858815" cy="681492"/>
          </a:xfrm>
        </p:spPr>
        <p:txBody>
          <a:bodyPr/>
          <a:lstStyle/>
          <a:p>
            <a:r>
              <a:rPr lang="es-ES" dirty="0"/>
              <a:t>El comando </a:t>
            </a:r>
            <a:r>
              <a:rPr lang="es-ES" altLang="ja-JP" b="1" dirty="0" err="1"/>
              <a:t>network</a:t>
            </a:r>
            <a:r>
              <a:rPr lang="es-ES" dirty="0"/>
              <a:t>, anuncia la red en particular, calculando la </a:t>
            </a:r>
            <a:r>
              <a:rPr lang="en-US" dirty="0"/>
              <a:t>⁪</a:t>
            </a:r>
            <a:r>
              <a:rPr lang="es-ES" dirty="0"/>
              <a:t>máscara de comodín.</a:t>
            </a:r>
            <a:endParaRPr lang="es-ES" altLang="ja-JP" i="1" dirty="0"/>
          </a:p>
        </p:txBody>
      </p:sp>
      <p:pic>
        <p:nvPicPr>
          <p:cNvPr id="6" name="Picture 5"/>
          <p:cNvPicPr>
            <a:picLocks noChangeAspect="1"/>
          </p:cNvPicPr>
          <p:nvPr/>
        </p:nvPicPr>
        <p:blipFill>
          <a:blip r:embed="rId3"/>
          <a:stretch>
            <a:fillRect/>
          </a:stretch>
        </p:blipFill>
        <p:spPr>
          <a:xfrm>
            <a:off x="615924" y="1668661"/>
            <a:ext cx="3298266" cy="2507168"/>
          </a:xfrm>
          <a:prstGeom prst="rect">
            <a:avLst/>
          </a:prstGeom>
        </p:spPr>
      </p:pic>
      <p:pic>
        <p:nvPicPr>
          <p:cNvPr id="3" name="Picture 2"/>
          <p:cNvPicPr>
            <a:picLocks noChangeAspect="1"/>
          </p:cNvPicPr>
          <p:nvPr/>
        </p:nvPicPr>
        <p:blipFill>
          <a:blip r:embed="rId4"/>
          <a:stretch>
            <a:fillRect/>
          </a:stretch>
        </p:blipFill>
        <p:spPr>
          <a:xfrm>
            <a:off x="4124743" y="2359264"/>
            <a:ext cx="4403333" cy="740453"/>
          </a:xfrm>
          <a:prstGeom prst="rect">
            <a:avLst/>
          </a:prstGeom>
        </p:spPr>
      </p:pic>
      <p:sp>
        <p:nvSpPr>
          <p:cNvPr id="5" name="Oval 4"/>
          <p:cNvSpPr/>
          <p:nvPr/>
        </p:nvSpPr>
        <p:spPr>
          <a:xfrm>
            <a:off x="540895" y="2729491"/>
            <a:ext cx="1286359" cy="1092631"/>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092119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Interfaz pasiva</a:t>
            </a:r>
          </a:p>
        </p:txBody>
      </p:sp>
      <p:sp>
        <p:nvSpPr>
          <p:cNvPr id="4" name="Rectangle 6"/>
          <p:cNvSpPr>
            <a:spLocks noGrp="1" noChangeArrowheads="1"/>
          </p:cNvSpPr>
          <p:nvPr>
            <p:ph idx="1"/>
          </p:nvPr>
        </p:nvSpPr>
        <p:spPr>
          <a:xfrm>
            <a:off x="480447" y="809071"/>
            <a:ext cx="8226583" cy="4181383"/>
          </a:xfrm>
        </p:spPr>
        <p:txBody>
          <a:bodyPr/>
          <a:lstStyle/>
          <a:p>
            <a:r>
              <a:rPr lang="es-ES"/>
              <a:t>Una interfaz configurada como interfaz pasiva no </a:t>
            </a:r>
            <a:r>
              <a:rPr lang="es-ES" altLang="ja-JP" b="1" u="sng" dirty="0">
                <a:solidFill>
                  <a:schemeClr val="accent6"/>
                </a:solidFill>
              </a:rPr>
              <a:t>ENVÍA</a:t>
            </a:r>
            <a:r>
              <a:rPr lang="es-ES"/>
              <a:t> mensajes de OSPF.</a:t>
            </a:r>
          </a:p>
          <a:p>
            <a:r>
              <a:rPr lang="es-ES"/>
              <a:t>Mejores prácticas para las interfaces con usuarios conectados (seguridad):</a:t>
            </a:r>
          </a:p>
          <a:p>
            <a:r>
              <a:rPr lang="es-ES"/>
              <a:t>No desaprovecha el ancho de banda enviando mensajes de las interfaces habilitadas para OSPF que no tienen otro router conectado.</a:t>
            </a:r>
            <a:endParaRPr lang="es-ES" altLang="ja-JP" i="1" dirty="0"/>
          </a:p>
        </p:txBody>
      </p:sp>
      <p:pic>
        <p:nvPicPr>
          <p:cNvPr id="6" name="Picture 5"/>
          <p:cNvPicPr>
            <a:picLocks noChangeAspect="1"/>
          </p:cNvPicPr>
          <p:nvPr/>
        </p:nvPicPr>
        <p:blipFill>
          <a:blip r:embed="rId3"/>
          <a:stretch>
            <a:fillRect/>
          </a:stretch>
        </p:blipFill>
        <p:spPr>
          <a:xfrm>
            <a:off x="3159191" y="2294553"/>
            <a:ext cx="3298266" cy="2507168"/>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933626" y="3926237"/>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065722" y="2376408"/>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ine Callout 1 7"/>
          <p:cNvSpPr/>
          <p:nvPr/>
        </p:nvSpPr>
        <p:spPr>
          <a:xfrm>
            <a:off x="418454" y="2719953"/>
            <a:ext cx="2193010" cy="1394848"/>
          </a:xfrm>
          <a:prstGeom prst="borderCallout1">
            <a:avLst>
              <a:gd name="adj1" fmla="val 50972"/>
              <a:gd name="adj2" fmla="val 105801"/>
              <a:gd name="adj3" fmla="val 14167"/>
              <a:gd name="adj4" fmla="val 183928"/>
            </a:avLst>
          </a:prstGeom>
          <a:solidFill>
            <a:schemeClr val="accent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Interfaces para configurar como interfaz pasiva</a:t>
            </a:r>
          </a:p>
        </p:txBody>
      </p:sp>
      <p:cxnSp>
        <p:nvCxnSpPr>
          <p:cNvPr id="15" name="Straight Connector 14"/>
          <p:cNvCxnSpPr/>
          <p:nvPr/>
        </p:nvCxnSpPr>
        <p:spPr>
          <a:xfrm>
            <a:off x="2735451" y="3425126"/>
            <a:ext cx="2456482" cy="61218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74197" y="3440624"/>
            <a:ext cx="805911" cy="6044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2708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Configuración de interfaces pasivas</a:t>
            </a:r>
          </a:p>
        </p:txBody>
      </p:sp>
      <p:sp>
        <p:nvSpPr>
          <p:cNvPr id="4" name="Rectangle 6"/>
          <p:cNvSpPr>
            <a:spLocks noGrp="1" noChangeArrowheads="1"/>
          </p:cNvSpPr>
          <p:nvPr>
            <p:ph idx="1"/>
          </p:nvPr>
        </p:nvSpPr>
        <p:spPr>
          <a:xfrm>
            <a:off x="480447" y="809071"/>
            <a:ext cx="5354663" cy="4181383"/>
          </a:xfrm>
        </p:spPr>
        <p:txBody>
          <a:bodyPr/>
          <a:lstStyle/>
          <a:p>
            <a:r>
              <a:rPr lang="es-ES" dirty="0"/>
              <a:t>Use el comando </a:t>
            </a:r>
            <a:r>
              <a:rPr lang="es-ES" altLang="ja-JP" b="1" dirty="0"/>
              <a:t>passive-interface</a:t>
            </a:r>
            <a:r>
              <a:rPr lang="es-ES" dirty="0"/>
              <a:t> para la configuración.</a:t>
            </a:r>
          </a:p>
          <a:p>
            <a:r>
              <a:rPr lang="es-ES" dirty="0"/>
              <a:t>Use </a:t>
            </a:r>
            <a:r>
              <a:rPr lang="es-ES" altLang="ja-JP" b="1" dirty="0"/>
              <a:t>show ip protocols</a:t>
            </a:r>
            <a:r>
              <a:rPr lang="es-ES" dirty="0"/>
              <a:t> para la verificación.</a:t>
            </a:r>
          </a:p>
        </p:txBody>
      </p:sp>
      <p:grpSp>
        <p:nvGrpSpPr>
          <p:cNvPr id="2" name="Group 1"/>
          <p:cNvGrpSpPr/>
          <p:nvPr/>
        </p:nvGrpSpPr>
        <p:grpSpPr>
          <a:xfrm>
            <a:off x="5737182" y="712917"/>
            <a:ext cx="3294305" cy="2508787"/>
            <a:chOff x="3161171" y="2293744"/>
            <a:chExt cx="3294305" cy="2508787"/>
          </a:xfrm>
        </p:grpSpPr>
        <p:pic>
          <p:nvPicPr>
            <p:cNvPr id="6" name="Picture 5"/>
            <p:cNvPicPr>
              <a:picLocks noChangeAspect="1"/>
            </p:cNvPicPr>
            <p:nvPr/>
          </p:nvPicPr>
          <p:blipFill>
            <a:blip r:embed="rId3"/>
            <a:stretch>
              <a:fillRect/>
            </a:stretch>
          </p:blipFill>
          <p:spPr>
            <a:xfrm>
              <a:off x="3161171" y="2293744"/>
              <a:ext cx="3294305"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a:blip r:embed="rId4"/>
          <a:stretch>
            <a:fillRect/>
          </a:stretch>
        </p:blipFill>
        <p:spPr>
          <a:xfrm>
            <a:off x="511443" y="1661586"/>
            <a:ext cx="4906989" cy="466928"/>
          </a:xfrm>
          <a:prstGeom prst="rect">
            <a:avLst/>
          </a:prstGeom>
        </p:spPr>
      </p:pic>
      <p:pic>
        <p:nvPicPr>
          <p:cNvPr id="7" name="Picture 6"/>
          <p:cNvPicPr>
            <a:picLocks noChangeAspect="1"/>
          </p:cNvPicPr>
          <p:nvPr/>
        </p:nvPicPr>
        <p:blipFill>
          <a:blip r:embed="rId5"/>
          <a:stretch>
            <a:fillRect/>
          </a:stretch>
        </p:blipFill>
        <p:spPr>
          <a:xfrm>
            <a:off x="1844298" y="2294110"/>
            <a:ext cx="3502052" cy="2698604"/>
          </a:xfrm>
          <a:prstGeom prst="rect">
            <a:avLst/>
          </a:prstGeom>
        </p:spPr>
      </p:pic>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5731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Costos acumulados de OSPF</a:t>
            </a:r>
          </a:p>
        </p:txBody>
      </p:sp>
      <p:sp>
        <p:nvSpPr>
          <p:cNvPr id="4" name="Rectangle 6"/>
          <p:cNvSpPr>
            <a:spLocks noGrp="1" noChangeArrowheads="1"/>
          </p:cNvSpPr>
          <p:nvPr>
            <p:ph idx="1"/>
          </p:nvPr>
        </p:nvSpPr>
        <p:spPr>
          <a:xfrm>
            <a:off x="480447" y="809071"/>
            <a:ext cx="8663553" cy="4181383"/>
          </a:xfrm>
        </p:spPr>
        <p:txBody>
          <a:bodyPr rIns="108000"/>
          <a:lstStyle/>
          <a:p>
            <a:r>
              <a:rPr lang="es-ES" dirty="0"/>
              <a:t>El "costo" de una red de destino es una acumulación de todos los valores de costo de origen a destino.</a:t>
            </a:r>
          </a:p>
          <a:p>
            <a:r>
              <a:rPr lang="es-ES" spc="-30" dirty="0"/>
              <a:t>La métrica de costo se puede ver en la tabla de routing como el segundo número dentro de corchetes.</a:t>
            </a:r>
          </a:p>
        </p:txBody>
      </p:sp>
      <p:pic>
        <p:nvPicPr>
          <p:cNvPr id="2" name="Picture 1"/>
          <p:cNvPicPr>
            <a:picLocks noChangeAspect="1"/>
          </p:cNvPicPr>
          <p:nvPr/>
        </p:nvPicPr>
        <p:blipFill>
          <a:blip r:embed="rId3"/>
          <a:stretch>
            <a:fillRect/>
          </a:stretch>
        </p:blipFill>
        <p:spPr>
          <a:xfrm>
            <a:off x="436697" y="1823854"/>
            <a:ext cx="3761730" cy="2783985"/>
          </a:xfrm>
          <a:prstGeom prst="rect">
            <a:avLst/>
          </a:prstGeom>
        </p:spPr>
      </p:pic>
      <p:sp>
        <p:nvSpPr>
          <p:cNvPr id="13" name="TextBox 12"/>
          <p:cNvSpPr txBox="1"/>
          <p:nvPr/>
        </p:nvSpPr>
        <p:spPr>
          <a:xfrm>
            <a:off x="452320" y="4149771"/>
            <a:ext cx="2160000"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200" dirty="0">
                <a:solidFill>
                  <a:schemeClr val="bg1"/>
                </a:solidFill>
              </a:rPr>
              <a:t>Costo total para llegar a la LAN del R2 desde el R1 = 65</a:t>
            </a:r>
          </a:p>
        </p:txBody>
      </p:sp>
      <p:pic>
        <p:nvPicPr>
          <p:cNvPr id="3" name="Picture 2"/>
          <p:cNvPicPr>
            <a:picLocks noChangeAspect="1"/>
          </p:cNvPicPr>
          <p:nvPr/>
        </p:nvPicPr>
        <p:blipFill>
          <a:blip r:embed="rId4"/>
          <a:stretch>
            <a:fillRect/>
          </a:stretch>
        </p:blipFill>
        <p:spPr>
          <a:xfrm>
            <a:off x="4393770" y="2696946"/>
            <a:ext cx="4323946" cy="2026161"/>
          </a:xfrm>
          <a:prstGeom prst="rect">
            <a:avLst/>
          </a:prstGeom>
        </p:spPr>
      </p:pic>
      <p:sp>
        <p:nvSpPr>
          <p:cNvPr id="14" name="Oval 13"/>
          <p:cNvSpPr/>
          <p:nvPr/>
        </p:nvSpPr>
        <p:spPr>
          <a:xfrm>
            <a:off x="5943600" y="3471620"/>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riped Right Arrow 14"/>
          <p:cNvSpPr/>
          <p:nvPr/>
        </p:nvSpPr>
        <p:spPr>
          <a:xfrm rot="20168684" flipH="1">
            <a:off x="6851071" y="1792930"/>
            <a:ext cx="2287820" cy="127467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1"/>
                </a:solidFill>
              </a:rPr>
              <a:t>Métrica de costo </a:t>
            </a:r>
            <a:br>
              <a:rPr lang="es-ES" sz="1100" b="1" dirty="0">
                <a:solidFill>
                  <a:schemeClr val="bg1"/>
                </a:solidFill>
              </a:rPr>
            </a:br>
            <a:r>
              <a:rPr lang="es-ES" sz="1100" b="1" dirty="0">
                <a:solidFill>
                  <a:schemeClr val="bg1"/>
                </a:solidFill>
              </a:rPr>
              <a:t>a la red de destino 172.16.2.0 desde el R1</a:t>
            </a:r>
          </a:p>
        </p:txBody>
      </p:sp>
    </p:spTree>
    <p:extLst>
      <p:ext uri="{BB962C8B-B14F-4D97-AF65-F5344CB8AC3E}">
        <p14:creationId xmlns:p14="http://schemas.microsoft.com/office/powerpoint/2010/main" val="255807754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a:t>
            </a:r>
          </a:p>
        </p:txBody>
      </p:sp>
      <p:sp>
        <p:nvSpPr>
          <p:cNvPr id="4" name="Rectangle 6"/>
          <p:cNvSpPr>
            <a:spLocks noGrp="1" noChangeArrowheads="1"/>
          </p:cNvSpPr>
          <p:nvPr>
            <p:ph idx="1"/>
          </p:nvPr>
        </p:nvSpPr>
        <p:spPr>
          <a:xfrm>
            <a:off x="480447" y="809071"/>
            <a:ext cx="8226583" cy="4181383"/>
          </a:xfrm>
        </p:spPr>
        <p:txBody>
          <a:bodyPr/>
          <a:lstStyle/>
          <a:p>
            <a:r>
              <a:rPr lang="es-ES" dirty="0"/>
              <a:t>Cambiar el ancho de banda de referencia de OSPF afecta solo al cálculo de OSPF que se utiliza para determinar la métrica, no al ancho de banda de la interfaz.</a:t>
            </a:r>
          </a:p>
          <a:p>
            <a:r>
              <a:rPr lang="es-ES" dirty="0"/>
              <a:t>Use el comando </a:t>
            </a:r>
            <a:r>
              <a:rPr lang="es-ES" altLang="ja-JP" b="1" dirty="0" err="1">
                <a:solidFill>
                  <a:srgbClr val="FF0000"/>
                </a:solidFill>
              </a:rPr>
              <a:t>auto-cost</a:t>
            </a:r>
            <a:r>
              <a:rPr lang="es-ES" altLang="ja-JP" b="1" dirty="0">
                <a:solidFill>
                  <a:srgbClr val="FF0000"/>
                </a:solidFill>
              </a:rPr>
              <a:t> </a:t>
            </a:r>
            <a:r>
              <a:rPr lang="es-ES" altLang="ja-JP" b="1" dirty="0" err="1">
                <a:solidFill>
                  <a:srgbClr val="FF0000"/>
                </a:solidFill>
              </a:rPr>
              <a:t>reference-bandwidth</a:t>
            </a:r>
            <a:r>
              <a:rPr lang="es-ES" altLang="ja-JP" b="1" dirty="0">
                <a:solidFill>
                  <a:srgbClr val="FF0000"/>
                </a:solidFill>
              </a:rPr>
              <a:t> </a:t>
            </a:r>
            <a:r>
              <a:rPr lang="es-ES" dirty="0"/>
              <a:t>para cambiar el ancho de banda de referencia de OSPF.</a:t>
            </a:r>
          </a:p>
          <a:p>
            <a:r>
              <a:rPr lang="es-ES" dirty="0"/>
              <a:t>El ancho de banda de referencia predeterminado es 100 Mbps.</a:t>
            </a:r>
          </a:p>
        </p:txBody>
      </p:sp>
      <p:graphicFrame>
        <p:nvGraphicFramePr>
          <p:cNvPr id="10" name="Table 9"/>
          <p:cNvGraphicFramePr>
            <a:graphicFrameLocks noGrp="1"/>
          </p:cNvGraphicFramePr>
          <p:nvPr>
            <p:extLst>
              <p:ext uri="{D42A27DB-BD31-4B8C-83A1-F6EECF244321}">
                <p14:modId xmlns:p14="http://schemas.microsoft.com/office/powerpoint/2010/main" val="3796558421"/>
              </p:ext>
            </p:extLst>
          </p:nvPr>
        </p:nvGraphicFramePr>
        <p:xfrm>
          <a:off x="1146875" y="2433233"/>
          <a:ext cx="4633994" cy="2590800"/>
        </p:xfrm>
        <a:graphic>
          <a:graphicData uri="http://schemas.openxmlformats.org/drawingml/2006/table">
            <a:tbl>
              <a:tblPr firstRow="1" bandRow="1">
                <a:tableStyleId>{7DF18680-E054-41AD-8BC1-D1AEF772440D}</a:tableStyleId>
              </a:tblPr>
              <a:tblGrid>
                <a:gridCol w="1222945">
                  <a:extLst>
                    <a:ext uri="{9D8B030D-6E8A-4147-A177-3AD203B41FA5}">
                      <a16:colId xmlns:a16="http://schemas.microsoft.com/office/drawing/2014/main" val="20000"/>
                    </a:ext>
                  </a:extLst>
                </a:gridCol>
                <a:gridCol w="269037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14436">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      </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10 000 000</a:t>
                      </a:r>
                    </a:p>
                  </a:txBody>
                  <a:tcPr anchor="ctr">
                    <a:solidFill>
                      <a:srgbClr val="E8F5FD"/>
                    </a:solidFill>
                  </a:tcPr>
                </a:tc>
                <a:tc>
                  <a:txBody>
                    <a:bodyPr/>
                    <a:lstStyle/>
                    <a:p>
                      <a:pPr marL="0" indent="0">
                        <a:buFont typeface="Arial" panose="020B0604020202020204" pitchFamily="34" charset="0"/>
                        <a:buNone/>
                      </a:pPr>
                      <a:r>
                        <a:rPr lang="en-US" sz="800" dirty="0"/>
                        <a:t>10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1 544 000</a:t>
                      </a:r>
                    </a:p>
                  </a:txBody>
                  <a:tcPr anchor="ctr"/>
                </a:tc>
                <a:tc>
                  <a:txBody>
                    <a:bodyPr/>
                    <a:lstStyle/>
                    <a:p>
                      <a:pPr marL="0" indent="0">
                        <a:buFont typeface="Arial" panose="020B0604020202020204" pitchFamily="34" charset="0"/>
                        <a:buNone/>
                      </a:pPr>
                      <a:r>
                        <a:rPr lang="en-US" sz="800" dirty="0"/>
                        <a:t>64</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64 000</a:t>
                      </a:r>
                    </a:p>
                  </a:txBody>
                  <a:tcPr anchor="ctr"/>
                </a:tc>
                <a:tc>
                  <a:txBody>
                    <a:bodyPr/>
                    <a:lstStyle/>
                    <a:p>
                      <a:pPr marL="0" indent="0">
                        <a:buFont typeface="Arial" panose="020B0604020202020204" pitchFamily="34" charset="0"/>
                        <a:buNone/>
                      </a:pPr>
                      <a:r>
                        <a:rPr lang="en-US" sz="800" dirty="0"/>
                        <a:t>1562</a:t>
                      </a:r>
                    </a:p>
                  </a:txBody>
                  <a:tcPr anchor="ctr"/>
                </a:tc>
                <a:extLst>
                  <a:ext uri="{0D108BD9-81ED-4DB2-BD59-A6C34878D82A}">
                    <a16:rowId xmlns:a16="http://schemas.microsoft.com/office/drawing/2014/main" val="10007"/>
                  </a:ext>
                </a:extLst>
              </a:tr>
            </a:tbl>
          </a:graphicData>
        </a:graphic>
      </p:graphicFrame>
      <p:sp>
        <p:nvSpPr>
          <p:cNvPr id="11" name="Oval 10"/>
          <p:cNvSpPr/>
          <p:nvPr/>
        </p:nvSpPr>
        <p:spPr>
          <a:xfrm>
            <a:off x="4801892" y="2624379"/>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054958" y="2465579"/>
            <a:ext cx="2709334" cy="140400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200" b="1" dirty="0">
                <a:solidFill>
                  <a:srgbClr val="000000"/>
                </a:solidFill>
              </a:rPr>
              <a:t>Con el ancho de banda de referencia predeterminado aplicado, Ethernet de 100 Mbps, Ethernet de 1 Gbps y Ethernet de 10 Gbps parecen tener el mismo ancho de banda dentro de los cálculos de la mejor ruta.</a:t>
            </a:r>
          </a:p>
        </p:txBody>
      </p:sp>
    </p:spTree>
    <p:extLst>
      <p:ext uri="{BB962C8B-B14F-4D97-AF65-F5344CB8AC3E}">
        <p14:creationId xmlns:p14="http://schemas.microsoft.com/office/powerpoint/2010/main" val="20646467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 (cont.)</a:t>
            </a:r>
          </a:p>
        </p:txBody>
      </p:sp>
      <p:sp>
        <p:nvSpPr>
          <p:cNvPr id="4" name="Rectangle 6"/>
          <p:cNvSpPr>
            <a:spLocks noGrp="1" noChangeArrowheads="1"/>
          </p:cNvSpPr>
          <p:nvPr>
            <p:ph idx="1"/>
          </p:nvPr>
        </p:nvSpPr>
        <p:spPr>
          <a:xfrm>
            <a:off x="480447" y="824569"/>
            <a:ext cx="8226583" cy="4181383"/>
          </a:xfrm>
        </p:spPr>
        <p:txBody>
          <a:bodyPr/>
          <a:lstStyle/>
          <a:p>
            <a:r>
              <a:rPr lang="es-ES"/>
              <a:t>Para adaptarse a fin de distinguir entre Ethernet de 100 Mbps y Gigabit Ethernet, utilice el comando</a:t>
            </a:r>
            <a:r>
              <a:rPr lang="es-ES" altLang="ja-JP" b="1" dirty="0"/>
              <a:t> auto-cost reference-bandwidth 1000</a:t>
            </a:r>
            <a:r>
              <a:rPr lang="es-ES"/>
              <a:t>.</a:t>
            </a:r>
          </a:p>
          <a:p>
            <a:r>
              <a:rPr lang="es-ES"/>
              <a:t>Para adaptarse a fin de distinguir entre Ethernet de 100 Mbps y Gigabit Ethernet, utilice el comando</a:t>
            </a:r>
            <a:r>
              <a:rPr lang="es-ES" altLang="ja-JP" b="1" dirty="0"/>
              <a:t> auto-cost reference-bandwidth 10000</a:t>
            </a:r>
            <a:r>
              <a:rPr lang="es-ES"/>
              <a:t>.</a:t>
            </a:r>
          </a:p>
        </p:txBody>
      </p:sp>
      <p:graphicFrame>
        <p:nvGraphicFramePr>
          <p:cNvPr id="6" name="Table 5"/>
          <p:cNvGraphicFramePr>
            <a:graphicFrameLocks noGrp="1"/>
          </p:cNvGraphicFramePr>
          <p:nvPr>
            <p:extLst>
              <p:ext uri="{D42A27DB-BD31-4B8C-83A1-F6EECF244321}">
                <p14:modId xmlns:p14="http://schemas.microsoft.com/office/powerpoint/2010/main" val="4040509272"/>
              </p:ext>
            </p:extLst>
          </p:nvPr>
        </p:nvGraphicFramePr>
        <p:xfrm>
          <a:off x="650930" y="1941027"/>
          <a:ext cx="3859158" cy="2590800"/>
        </p:xfrm>
        <a:graphic>
          <a:graphicData uri="http://schemas.openxmlformats.org/drawingml/2006/table">
            <a:tbl>
              <a:tblPr firstRow="1" bandRow="1">
                <a:tableStyleId>{7DF18680-E054-41AD-8BC1-D1AEF772440D}</a:tableStyleId>
              </a:tblPr>
              <a:tblGrid>
                <a:gridCol w="1201683">
                  <a:extLst>
                    <a:ext uri="{9D8B030D-6E8A-4147-A177-3AD203B41FA5}">
                      <a16:colId xmlns:a16="http://schemas.microsoft.com/office/drawing/2014/main" val="20000"/>
                    </a:ext>
                  </a:extLst>
                </a:gridCol>
                <a:gridCol w="2176462">
                  <a:extLst>
                    <a:ext uri="{9D8B030D-6E8A-4147-A177-3AD203B41FA5}">
                      <a16:colId xmlns:a16="http://schemas.microsoft.com/office/drawing/2014/main" val="20001"/>
                    </a:ext>
                  </a:extLst>
                </a:gridCol>
                <a:gridCol w="481013">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63469">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10</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    </a:t>
                      </a:r>
                      <a:r>
                        <a:rPr lang="en-US" sz="800" dirty="0"/>
                        <a:t>10 000 000</a:t>
                      </a:r>
                    </a:p>
                  </a:txBody>
                  <a:tcPr anchor="ctr">
                    <a:solidFill>
                      <a:srgbClr val="E8F5FD"/>
                    </a:solidFill>
                  </a:tcPr>
                </a:tc>
                <a:tc>
                  <a:txBody>
                    <a:bodyPr/>
                    <a:lstStyle/>
                    <a:p>
                      <a:pPr marL="0" indent="0">
                        <a:buFont typeface="Arial" panose="020B0604020202020204" pitchFamily="34" charset="0"/>
                        <a:buNone/>
                      </a:pPr>
                      <a:r>
                        <a:rPr lang="en-US" sz="800" dirty="0"/>
                        <a:t>100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1 544 000</a:t>
                      </a:r>
                    </a:p>
                  </a:txBody>
                  <a:tcPr anchor="ctr"/>
                </a:tc>
                <a:tc>
                  <a:txBody>
                    <a:bodyPr/>
                    <a:lstStyle/>
                    <a:p>
                      <a:pPr marL="0" indent="0">
                        <a:buFont typeface="Arial" panose="020B0604020202020204" pitchFamily="34" charset="0"/>
                        <a:buNone/>
                      </a:pPr>
                      <a:r>
                        <a:rPr lang="en-US" sz="800" dirty="0"/>
                        <a:t>647</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7812</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64 000</a:t>
                      </a:r>
                    </a:p>
                  </a:txBody>
                  <a:tcPr anchor="ctr"/>
                </a:tc>
                <a:tc>
                  <a:txBody>
                    <a:bodyPr/>
                    <a:lstStyle/>
                    <a:p>
                      <a:pPr marL="0" indent="0">
                        <a:buFont typeface="Arial" panose="020B0604020202020204" pitchFamily="34" charset="0"/>
                        <a:buNone/>
                      </a:pPr>
                      <a:r>
                        <a:rPr lang="en-US" sz="800" dirty="0"/>
                        <a:t>15625</a:t>
                      </a:r>
                    </a:p>
                  </a:txBody>
                  <a:tcPr anchor="ctr"/>
                </a:tc>
                <a:extLst>
                  <a:ext uri="{0D108BD9-81ED-4DB2-BD59-A6C34878D82A}">
                    <a16:rowId xmlns:a16="http://schemas.microsoft.com/office/drawing/2014/main" val="10007"/>
                  </a:ext>
                </a:extLst>
              </a:tr>
            </a:tbl>
          </a:graphicData>
        </a:graphic>
      </p:graphicFrame>
      <p:sp>
        <p:nvSpPr>
          <p:cNvPr id="7" name="Oval 6"/>
          <p:cNvSpPr/>
          <p:nvPr/>
        </p:nvSpPr>
        <p:spPr>
          <a:xfrm>
            <a:off x="3882326" y="2243245"/>
            <a:ext cx="472699" cy="62251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26502858"/>
              </p:ext>
            </p:extLst>
          </p:nvPr>
        </p:nvGraphicFramePr>
        <p:xfrm>
          <a:off x="4608163" y="1941027"/>
          <a:ext cx="3983387" cy="2590800"/>
        </p:xfrm>
        <a:graphic>
          <a:graphicData uri="http://schemas.openxmlformats.org/drawingml/2006/table">
            <a:tbl>
              <a:tblPr firstRow="1" bandRow="1">
                <a:tableStyleId>{7DF18680-E054-41AD-8BC1-D1AEF772440D}</a:tableStyleId>
              </a:tblPr>
              <a:tblGrid>
                <a:gridCol w="1202087">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14436">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 1 000 000 000</a:t>
                      </a:r>
                    </a:p>
                  </a:txBody>
                  <a:tcPr anchor="ctr"/>
                </a:tc>
                <a:tc>
                  <a:txBody>
                    <a:bodyPr/>
                    <a:lstStyle/>
                    <a:p>
                      <a:pPr marL="0" indent="0">
                        <a:buFont typeface="Arial" panose="020B0604020202020204" pitchFamily="34" charset="0"/>
                        <a:buNone/>
                      </a:pPr>
                      <a:r>
                        <a:rPr lang="en-US" sz="800" dirty="0"/>
                        <a:t>10</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100</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10 000 000</a:t>
                      </a:r>
                    </a:p>
                  </a:txBody>
                  <a:tcPr anchor="ctr">
                    <a:solidFill>
                      <a:srgbClr val="E8F5FD"/>
                    </a:solidFill>
                  </a:tcPr>
                </a:tc>
                <a:tc>
                  <a:txBody>
                    <a:bodyPr/>
                    <a:lstStyle/>
                    <a:p>
                      <a:pPr marL="0" indent="0">
                        <a:buFont typeface="Arial" panose="020B0604020202020204" pitchFamily="34" charset="0"/>
                        <a:buNone/>
                      </a:pPr>
                      <a:r>
                        <a:rPr lang="en-US" sz="800" dirty="0"/>
                        <a:t>1000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110 000 000 000     </a:t>
                      </a:r>
                      <a:r>
                        <a:rPr lang="es-ES" sz="1400" kern="1200" dirty="0">
                          <a:solidFill>
                            <a:schemeClr val="dk1"/>
                          </a:solidFill>
                          <a:latin typeface="Symbol" panose="05050102010706020507" pitchFamily="18" charset="2"/>
                        </a:rPr>
                        <a:t>¸    </a:t>
                      </a:r>
                      <a:r>
                        <a:rPr lang="en-US" sz="800" dirty="0"/>
                        <a:t>1 544 000</a:t>
                      </a:r>
                    </a:p>
                  </a:txBody>
                  <a:tcPr anchor="ctr"/>
                </a:tc>
                <a:tc>
                  <a:txBody>
                    <a:bodyPr/>
                    <a:lstStyle/>
                    <a:p>
                      <a:pPr marL="0" indent="0">
                        <a:buFont typeface="Arial" panose="020B0604020202020204" pitchFamily="34" charset="0"/>
                        <a:buNone/>
                      </a:pPr>
                      <a:r>
                        <a:rPr lang="en-US" sz="800" dirty="0"/>
                        <a:t>6477</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78126</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64 000</a:t>
                      </a:r>
                    </a:p>
                  </a:txBody>
                  <a:tcPr anchor="ctr"/>
                </a:tc>
                <a:tc>
                  <a:txBody>
                    <a:bodyPr/>
                    <a:lstStyle/>
                    <a:p>
                      <a:pPr marL="0" indent="0">
                        <a:buFont typeface="Arial" panose="020B0604020202020204" pitchFamily="34" charset="0"/>
                        <a:buNone/>
                      </a:pPr>
                      <a:r>
                        <a:rPr lang="en-US" sz="800" dirty="0"/>
                        <a:t>156250</a:t>
                      </a:r>
                    </a:p>
                  </a:txBody>
                  <a:tcPr anchor="ctr"/>
                </a:tc>
                <a:extLst>
                  <a:ext uri="{0D108BD9-81ED-4DB2-BD59-A6C34878D82A}">
                    <a16:rowId xmlns:a16="http://schemas.microsoft.com/office/drawing/2014/main" val="10007"/>
                  </a:ext>
                </a:extLst>
              </a:tr>
            </a:tbl>
          </a:graphicData>
        </a:graphic>
      </p:graphicFrame>
      <p:sp>
        <p:nvSpPr>
          <p:cNvPr id="12" name="TextBox 11"/>
          <p:cNvSpPr txBox="1"/>
          <p:nvPr/>
        </p:nvSpPr>
        <p:spPr>
          <a:xfrm>
            <a:off x="1335724" y="4570986"/>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200" dirty="0">
                <a:solidFill>
                  <a:srgbClr val="000000"/>
                </a:solidFill>
              </a:rPr>
              <a:t>Comando </a:t>
            </a:r>
            <a:r>
              <a:rPr lang="es-ES" sz="1200" b="1" dirty="0">
                <a:solidFill>
                  <a:srgbClr val="000000"/>
                </a:solidFill>
              </a:rPr>
              <a:t>auto-cost reference-bandwidth 1000</a:t>
            </a:r>
            <a:r>
              <a:rPr lang="es-ES" sz="1200" dirty="0">
                <a:solidFill>
                  <a:srgbClr val="000000"/>
                </a:solidFill>
              </a:rPr>
              <a:t> aplicado</a:t>
            </a:r>
            <a:endParaRPr lang="es-ES" sz="1200" b="1" dirty="0">
              <a:solidFill>
                <a:srgbClr val="000000"/>
              </a:solidFill>
            </a:endParaRPr>
          </a:p>
        </p:txBody>
      </p:sp>
      <p:sp>
        <p:nvSpPr>
          <p:cNvPr id="13" name="TextBox 12"/>
          <p:cNvSpPr txBox="1"/>
          <p:nvPr/>
        </p:nvSpPr>
        <p:spPr>
          <a:xfrm>
            <a:off x="5230965" y="4568403"/>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200" dirty="0">
                <a:solidFill>
                  <a:srgbClr val="000000"/>
                </a:solidFill>
              </a:rPr>
              <a:t>Comando </a:t>
            </a:r>
            <a:r>
              <a:rPr lang="es-ES" sz="1200" b="1" dirty="0">
                <a:solidFill>
                  <a:srgbClr val="000000"/>
                </a:solidFill>
              </a:rPr>
              <a:t>auto-cost reference-bandwidth 10000</a:t>
            </a:r>
            <a:r>
              <a:rPr lang="es-ES" sz="1200" dirty="0">
                <a:solidFill>
                  <a:srgbClr val="000000"/>
                </a:solidFill>
              </a:rPr>
              <a:t> aplicado</a:t>
            </a:r>
            <a:endParaRPr lang="es-ES" sz="1200" b="1" dirty="0">
              <a:solidFill>
                <a:srgbClr val="000000"/>
              </a:solidFill>
            </a:endParaRPr>
          </a:p>
        </p:txBody>
      </p:sp>
    </p:spTree>
    <p:extLst>
      <p:ext uri="{BB962C8B-B14F-4D97-AF65-F5344CB8AC3E}">
        <p14:creationId xmlns:p14="http://schemas.microsoft.com/office/powerpoint/2010/main" val="198591381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702" y="2024390"/>
            <a:ext cx="3267962" cy="2452492"/>
          </a:xfrm>
          <a:prstGeom prst="rect">
            <a:avLst/>
          </a:prstGeom>
        </p:spPr>
      </p:pic>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 (cont.)</a:t>
            </a:r>
          </a:p>
        </p:txBody>
      </p:sp>
      <p:sp>
        <p:nvSpPr>
          <p:cNvPr id="4" name="Rectangle 6"/>
          <p:cNvSpPr>
            <a:spLocks noGrp="1" noChangeArrowheads="1"/>
          </p:cNvSpPr>
          <p:nvPr>
            <p:ph idx="1"/>
          </p:nvPr>
        </p:nvSpPr>
        <p:spPr>
          <a:xfrm>
            <a:off x="480447" y="809071"/>
            <a:ext cx="8226583" cy="4181383"/>
          </a:xfrm>
        </p:spPr>
        <p:txBody>
          <a:bodyPr/>
          <a:lstStyle/>
          <a:p>
            <a:r>
              <a:rPr lang="es-ES"/>
              <a:t>Si los routers en la topología se ajustan para admitir los enlaces Gigabit, el costo del enlace serial ahora es de 647 en lugar de 64. El costo total del R1 a la LAN del R2 ahora es de 648 en lugar de 65. </a:t>
            </a:r>
          </a:p>
          <a:p>
            <a:r>
              <a:rPr lang="es-ES"/>
              <a:t>Si hay enlaces FastEthernet en la topología, OSPF tomará mejores decisiones.</a:t>
            </a:r>
          </a:p>
        </p:txBody>
      </p:sp>
      <p:sp>
        <p:nvSpPr>
          <p:cNvPr id="13" name="TextBox 12"/>
          <p:cNvSpPr txBox="1"/>
          <p:nvPr/>
        </p:nvSpPr>
        <p:spPr>
          <a:xfrm>
            <a:off x="452321" y="4149771"/>
            <a:ext cx="1962547" cy="400110"/>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000" dirty="0">
                <a:solidFill>
                  <a:schemeClr val="bg1"/>
                </a:solidFill>
              </a:rPr>
              <a:t>Costo total para llegar a la LAN del R2 desde el R1 = 648</a:t>
            </a:r>
          </a:p>
        </p:txBody>
      </p:sp>
      <p:pic>
        <p:nvPicPr>
          <p:cNvPr id="6" name="Picture 5"/>
          <p:cNvPicPr>
            <a:picLocks noChangeAspect="1"/>
          </p:cNvPicPr>
          <p:nvPr/>
        </p:nvPicPr>
        <p:blipFill>
          <a:blip r:embed="rId4"/>
          <a:stretch>
            <a:fillRect/>
          </a:stretch>
        </p:blipFill>
        <p:spPr>
          <a:xfrm>
            <a:off x="4122547" y="2131897"/>
            <a:ext cx="3850199" cy="802609"/>
          </a:xfrm>
          <a:prstGeom prst="rect">
            <a:avLst/>
          </a:prstGeom>
        </p:spPr>
      </p:pic>
      <p:sp>
        <p:nvSpPr>
          <p:cNvPr id="14" name="Oval 13"/>
          <p:cNvSpPr/>
          <p:nvPr/>
        </p:nvSpPr>
        <p:spPr>
          <a:xfrm>
            <a:off x="7268704" y="2433233"/>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a:stretch>
            <a:fillRect/>
          </a:stretch>
        </p:blipFill>
        <p:spPr>
          <a:xfrm>
            <a:off x="3859078" y="3043758"/>
            <a:ext cx="4433241" cy="1600325"/>
          </a:xfrm>
          <a:prstGeom prst="rect">
            <a:avLst/>
          </a:prstGeom>
        </p:spPr>
      </p:pic>
    </p:spTree>
    <p:extLst>
      <p:ext uri="{BB962C8B-B14F-4D97-AF65-F5344CB8AC3E}">
        <p14:creationId xmlns:p14="http://schemas.microsoft.com/office/powerpoint/2010/main" val="17535042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Ancho de banda de interfaz predeterminado </a:t>
            </a:r>
          </a:p>
        </p:txBody>
      </p:sp>
      <p:sp>
        <p:nvSpPr>
          <p:cNvPr id="4" name="Rectangle 6"/>
          <p:cNvSpPr>
            <a:spLocks noGrp="1" noChangeArrowheads="1"/>
          </p:cNvSpPr>
          <p:nvPr>
            <p:ph idx="1"/>
          </p:nvPr>
        </p:nvSpPr>
        <p:spPr>
          <a:xfrm>
            <a:off x="480446" y="809071"/>
            <a:ext cx="8676000" cy="4181383"/>
          </a:xfrm>
        </p:spPr>
        <p:txBody>
          <a:bodyPr/>
          <a:lstStyle/>
          <a:p>
            <a:r>
              <a:rPr lang="es-ES" dirty="0"/>
              <a:t>Los valores de ancho de banda definidos en una interfaz no cambian la capacidad de la interfaz.</a:t>
            </a:r>
          </a:p>
          <a:p>
            <a:r>
              <a:rPr lang="es-ES" dirty="0"/>
              <a:t>Los protocolos de routing EIGRP y OSPF utilizan los valores de ancho de banda definidos en una interfaz para calcular la métrica.</a:t>
            </a:r>
          </a:p>
          <a:p>
            <a:r>
              <a:rPr lang="es-ES" dirty="0"/>
              <a:t>Los enlaces seriales tienen un valor predeterminado de 1544 Mbps, que puede no ser un ancho de banda preciso para la velocidad de transmisión.</a:t>
            </a:r>
          </a:p>
          <a:p>
            <a:r>
              <a:rPr lang="es-ES" dirty="0"/>
              <a:t>Utilice el comando </a:t>
            </a:r>
            <a:r>
              <a:rPr lang="es-ES" altLang="ja-JP" b="1" dirty="0"/>
              <a:t>show interfaces</a:t>
            </a:r>
            <a:r>
              <a:rPr lang="es-ES" dirty="0"/>
              <a:t> para ver el ancho de banda de interfaz.</a:t>
            </a:r>
          </a:p>
        </p:txBody>
      </p:sp>
      <p:pic>
        <p:nvPicPr>
          <p:cNvPr id="2" name="Picture 1"/>
          <p:cNvPicPr>
            <a:picLocks noChangeAspect="1"/>
          </p:cNvPicPr>
          <p:nvPr/>
        </p:nvPicPr>
        <p:blipFill>
          <a:blip r:embed="rId3"/>
          <a:stretch>
            <a:fillRect/>
          </a:stretch>
        </p:blipFill>
        <p:spPr>
          <a:xfrm>
            <a:off x="93015" y="2708825"/>
            <a:ext cx="2751868" cy="1881255"/>
          </a:xfrm>
          <a:prstGeom prst="rect">
            <a:avLst/>
          </a:prstGeom>
        </p:spPr>
      </p:pic>
      <p:pic>
        <p:nvPicPr>
          <p:cNvPr id="3" name="Picture 2"/>
          <p:cNvPicPr>
            <a:picLocks noChangeAspect="1"/>
          </p:cNvPicPr>
          <p:nvPr/>
        </p:nvPicPr>
        <p:blipFill>
          <a:blip r:embed="rId4"/>
          <a:stretch>
            <a:fillRect/>
          </a:stretch>
        </p:blipFill>
        <p:spPr>
          <a:xfrm>
            <a:off x="2898181" y="2726946"/>
            <a:ext cx="2905771" cy="861395"/>
          </a:xfrm>
          <a:prstGeom prst="rect">
            <a:avLst/>
          </a:prstGeom>
        </p:spPr>
      </p:pic>
      <p:pic>
        <p:nvPicPr>
          <p:cNvPr id="8" name="Picture 7"/>
          <p:cNvPicPr>
            <a:picLocks noChangeAspect="1"/>
          </p:cNvPicPr>
          <p:nvPr/>
        </p:nvPicPr>
        <p:blipFill>
          <a:blip r:embed="rId5"/>
          <a:stretch>
            <a:fillRect/>
          </a:stretch>
        </p:blipFill>
        <p:spPr>
          <a:xfrm>
            <a:off x="2937938" y="3696346"/>
            <a:ext cx="4576237" cy="449370"/>
          </a:xfrm>
          <a:prstGeom prst="rect">
            <a:avLst/>
          </a:prstGeom>
        </p:spPr>
      </p:pic>
      <p:pic>
        <p:nvPicPr>
          <p:cNvPr id="9" name="Picture 8"/>
          <p:cNvPicPr>
            <a:picLocks noChangeAspect="1"/>
          </p:cNvPicPr>
          <p:nvPr/>
        </p:nvPicPr>
        <p:blipFill>
          <a:blip r:embed="rId6"/>
          <a:stretch>
            <a:fillRect/>
          </a:stretch>
        </p:blipFill>
        <p:spPr>
          <a:xfrm>
            <a:off x="5842861" y="2709288"/>
            <a:ext cx="3240679" cy="934912"/>
          </a:xfrm>
          <a:prstGeom prst="rect">
            <a:avLst/>
          </a:prstGeom>
        </p:spPr>
      </p:pic>
      <p:pic>
        <p:nvPicPr>
          <p:cNvPr id="10" name="Picture 9"/>
          <p:cNvPicPr>
            <a:picLocks noChangeAspect="1"/>
          </p:cNvPicPr>
          <p:nvPr/>
        </p:nvPicPr>
        <p:blipFill>
          <a:blip r:embed="rId7"/>
          <a:stretch>
            <a:fillRect/>
          </a:stretch>
        </p:blipFill>
        <p:spPr>
          <a:xfrm>
            <a:off x="2944677" y="4189094"/>
            <a:ext cx="3827759" cy="510848"/>
          </a:xfrm>
          <a:prstGeom prst="rect">
            <a:avLst/>
          </a:prstGeom>
        </p:spPr>
      </p:pic>
    </p:spTree>
    <p:extLst>
      <p:ext uri="{BB962C8B-B14F-4D97-AF65-F5344CB8AC3E}">
        <p14:creationId xmlns:p14="http://schemas.microsoft.com/office/powerpoint/2010/main" val="379549187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8799" y="1282837"/>
            <a:ext cx="5719316" cy="1288913"/>
          </a:xfrm>
        </p:spPr>
        <p:txBody>
          <a:bodyPr/>
          <a:lstStyle/>
          <a:p>
            <a:r>
              <a:rPr lang="es-ES" dirty="0"/>
              <a:t>OSPF utiliza el algoritmo de </a:t>
            </a:r>
            <a:r>
              <a:rPr lang="es-ES" b="1" dirty="0">
                <a:solidFill>
                  <a:srgbClr val="FF0000"/>
                </a:solidFill>
              </a:rPr>
              <a:t>primero la ruta más corta (SPF) Dijkstra para seleccionar la mejor ruta.</a:t>
            </a:r>
          </a:p>
          <a:p>
            <a:r>
              <a:rPr lang="es-ES" dirty="0"/>
              <a:t>La distancia administrativa se utiliza para determinar qué ruta se instala en la tabla de routing cuando la ruta se detecta de múltiples fuentes.</a:t>
            </a:r>
          </a:p>
          <a:p>
            <a:pPr lvl="1"/>
            <a:r>
              <a:rPr lang="es-ES" dirty="0"/>
              <a:t>La menor distancia administrativa es la que se agrega a la tabla de routing.</a:t>
            </a:r>
          </a:p>
          <a:p>
            <a:pPr marL="261937" lvl="2" indent="0">
              <a:buNone/>
            </a:pPr>
            <a:endParaRPr lang="es-ES" altLang="ja-JP" dirty="0"/>
          </a:p>
        </p:txBody>
      </p:sp>
      <p:sp>
        <p:nvSpPr>
          <p:cNvPr id="8194" name="Rectangle 2"/>
          <p:cNvSpPr>
            <a:spLocks noGrp="1" noChangeArrowheads="1"/>
          </p:cNvSpPr>
          <p:nvPr>
            <p:ph type="title"/>
          </p:nvPr>
        </p:nvSpPr>
        <p:spPr>
          <a:xfrm>
            <a:off x="2" y="41393"/>
            <a:ext cx="3771898" cy="757551"/>
          </a:xfrm>
        </p:spPr>
        <p:txBody>
          <a:bodyPr/>
          <a:lstStyle/>
          <a:p>
            <a:r>
              <a:rPr lang="es-ES" altLang="en-US" sz="1600" dirty="0"/>
              <a:t>Abrir primero la ruta más corta</a:t>
            </a:r>
            <a:br>
              <a:rPr dirty="0"/>
            </a:br>
            <a:r>
              <a:rPr lang="es-ES" dirty="0"/>
              <a:t>Características de OSPF</a:t>
            </a:r>
          </a:p>
        </p:txBody>
      </p:sp>
      <p:pic>
        <p:nvPicPr>
          <p:cNvPr id="5" name="Picture 4"/>
          <p:cNvPicPr>
            <a:picLocks noChangeAspect="1"/>
          </p:cNvPicPr>
          <p:nvPr/>
        </p:nvPicPr>
        <p:blipFill>
          <a:blip r:embed="rId3"/>
          <a:stretch>
            <a:fillRect/>
          </a:stretch>
        </p:blipFill>
        <p:spPr>
          <a:xfrm>
            <a:off x="6230224" y="1282837"/>
            <a:ext cx="2206427" cy="2047955"/>
          </a:xfrm>
          <a:prstGeom prst="rect">
            <a:avLst/>
          </a:prstGeom>
        </p:spPr>
      </p:pic>
    </p:spTree>
    <p:extLst>
      <p:ext uri="{BB962C8B-B14F-4D97-AF65-F5344CB8AC3E}">
        <p14:creationId xmlns:p14="http://schemas.microsoft.com/office/powerpoint/2010/main" val="184445420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la interfaz </a:t>
            </a:r>
          </a:p>
        </p:txBody>
      </p:sp>
      <p:pic>
        <p:nvPicPr>
          <p:cNvPr id="5" name="Content Placeholder 4"/>
          <p:cNvPicPr>
            <a:picLocks noGrp="1" noChangeAspect="1"/>
          </p:cNvPicPr>
          <p:nvPr>
            <p:ph idx="1"/>
          </p:nvPr>
        </p:nvPicPr>
        <p:blipFill>
          <a:blip r:embed="rId3"/>
          <a:stretch>
            <a:fillRect/>
          </a:stretch>
        </p:blipFill>
        <p:spPr>
          <a:xfrm>
            <a:off x="4116948" y="848236"/>
            <a:ext cx="4830821" cy="2049190"/>
          </a:xfrm>
          <a:prstGeom prst="rect">
            <a:avLst/>
          </a:prstGeom>
        </p:spPr>
      </p:pic>
      <p:pic>
        <p:nvPicPr>
          <p:cNvPr id="2" name="Picture 1"/>
          <p:cNvPicPr>
            <a:picLocks noChangeAspect="1"/>
          </p:cNvPicPr>
          <p:nvPr/>
        </p:nvPicPr>
        <p:blipFill>
          <a:blip r:embed="rId4"/>
          <a:stretch>
            <a:fillRect/>
          </a:stretch>
        </p:blipFill>
        <p:spPr>
          <a:xfrm>
            <a:off x="311430" y="848236"/>
            <a:ext cx="3437802" cy="2354743"/>
          </a:xfrm>
          <a:prstGeom prst="rect">
            <a:avLst/>
          </a:prstGeom>
        </p:spPr>
      </p:pic>
      <p:sp>
        <p:nvSpPr>
          <p:cNvPr id="6" name="TextBox 5"/>
          <p:cNvSpPr txBox="1"/>
          <p:nvPr/>
        </p:nvSpPr>
        <p:spPr>
          <a:xfrm>
            <a:off x="308061" y="3213286"/>
            <a:ext cx="8835939" cy="1354217"/>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s-ES" sz="1300" dirty="0">
                <a:solidFill>
                  <a:srgbClr val="000000"/>
                </a:solidFill>
                <a:latin typeface="+mn-lt"/>
              </a:rPr>
              <a:t>Se debe ajustar el ancho de banda en cada extremo de los enlaces seriales, de lo cual se deriva lo siguiente:</a:t>
            </a:r>
          </a:p>
          <a:p>
            <a:pPr marL="627063" lvl="1" indent="-169863" defTabSz="684213">
              <a:spcBef>
                <a:spcPts val="600"/>
              </a:spcBef>
              <a:spcAft>
                <a:spcPts val="600"/>
              </a:spcAft>
              <a:buClr>
                <a:schemeClr val="tx2"/>
              </a:buClr>
              <a:buSzPct val="90000"/>
              <a:buFont typeface="Wingdings" panose="05000000000000000000" pitchFamily="2" charset="2"/>
              <a:buChar char="§"/>
            </a:pPr>
            <a:r>
              <a:rPr lang="es-ES" sz="1200" dirty="0">
                <a:solidFill>
                  <a:srgbClr val="000000"/>
                </a:solidFill>
                <a:latin typeface="+mn-lt"/>
              </a:rPr>
              <a:t>El R2 requiere que su interfaz S0/0/1 se ajuste a 1024 kb/s.</a:t>
            </a:r>
          </a:p>
          <a:p>
            <a:pPr marL="627063" lvl="1" indent="-169863" defTabSz="684213">
              <a:spcBef>
                <a:spcPts val="600"/>
              </a:spcBef>
              <a:spcAft>
                <a:spcPts val="600"/>
              </a:spcAft>
              <a:buClr>
                <a:schemeClr val="tx2"/>
              </a:buClr>
              <a:buSzPct val="90000"/>
              <a:buFont typeface="Wingdings" panose="05000000000000000000" pitchFamily="2" charset="2"/>
              <a:buChar char="§"/>
            </a:pPr>
            <a:r>
              <a:rPr lang="es-ES" sz="1200" dirty="0">
                <a:solidFill>
                  <a:srgbClr val="000000"/>
                </a:solidFill>
                <a:latin typeface="+mn-lt"/>
              </a:rPr>
              <a:t>El R3 requiere que su interfaz serial 0/0/0 se ajuste a 64 kb/s y que su interfaz serial 0/0/1 se ajuste a 1024 kb/s</a:t>
            </a:r>
            <a:r>
              <a:rPr lang="es-ES" sz="1400" dirty="0">
                <a:solidFill>
                  <a:srgbClr val="000000"/>
                </a:solidFill>
                <a:latin typeface="+mn-lt"/>
              </a:rPr>
              <a:t>.</a:t>
            </a:r>
            <a:endParaRPr lang="es-ES" sz="1600" dirty="0"/>
          </a:p>
          <a:p>
            <a:pPr marL="169863" indent="-169863" defTabSz="684213">
              <a:spcBef>
                <a:spcPts val="600"/>
              </a:spcBef>
              <a:spcAft>
                <a:spcPts val="600"/>
              </a:spcAft>
              <a:buClr>
                <a:schemeClr val="tx2"/>
              </a:buClr>
              <a:buSzPct val="90000"/>
              <a:buFont typeface="Wingdings" panose="05000000000000000000" pitchFamily="2" charset="2"/>
              <a:buChar char="§"/>
            </a:pPr>
            <a:r>
              <a:rPr lang="es-ES" sz="1300" spc="-30" dirty="0">
                <a:solidFill>
                  <a:srgbClr val="000000"/>
                </a:solidFill>
                <a:latin typeface="+mn-lt"/>
              </a:rPr>
              <a:t>Nota: El comando solo modifica la métrica de ancho de banda de OSPF. No modifica el ancho de banda real del enlace.</a:t>
            </a:r>
          </a:p>
        </p:txBody>
      </p:sp>
    </p:spTree>
    <p:extLst>
      <p:ext uri="{BB962C8B-B14F-4D97-AF65-F5344CB8AC3E}">
        <p14:creationId xmlns:p14="http://schemas.microsoft.com/office/powerpoint/2010/main" val="155262241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Configuración manual del costo de OSPF</a:t>
            </a:r>
          </a:p>
        </p:txBody>
      </p:sp>
      <p:sp>
        <p:nvSpPr>
          <p:cNvPr id="4" name="Rectangle 6"/>
          <p:cNvSpPr>
            <a:spLocks noGrp="1" noChangeArrowheads="1"/>
          </p:cNvSpPr>
          <p:nvPr>
            <p:ph idx="1"/>
          </p:nvPr>
        </p:nvSpPr>
        <p:spPr>
          <a:xfrm>
            <a:off x="480447" y="809071"/>
            <a:ext cx="8469243" cy="4181383"/>
          </a:xfrm>
        </p:spPr>
        <p:txBody>
          <a:bodyPr/>
          <a:lstStyle/>
          <a:p>
            <a:r>
              <a:rPr lang="es-ES" dirty="0"/>
              <a:t>En lugar de configurar manualmente el ancho de banda de la interfaz, el costo de OSPF puede configurarse manualmente mediante el comando de modo de configuración de interfaz </a:t>
            </a:r>
            <a:r>
              <a:rPr lang="es-ES" altLang="ja-JP" b="1" dirty="0"/>
              <a:t>ip</a:t>
            </a:r>
            <a:r>
              <a:rPr lang="es-ES" dirty="0"/>
              <a:t> </a:t>
            </a:r>
            <a:r>
              <a:rPr lang="es-ES" altLang="ja-JP" b="1" dirty="0"/>
              <a:t>ospf cost</a:t>
            </a:r>
            <a:r>
              <a:rPr lang="es-ES" dirty="0"/>
              <a:t> </a:t>
            </a:r>
            <a:r>
              <a:rPr lang="es-ES" altLang="ja-JP" i="1" dirty="0"/>
              <a:t>value</a:t>
            </a:r>
            <a:r>
              <a:rPr lang="es-ES" dirty="0"/>
              <a:t>.</a:t>
            </a:r>
          </a:p>
        </p:txBody>
      </p:sp>
      <p:pic>
        <p:nvPicPr>
          <p:cNvPr id="14" name="Picture 13"/>
          <p:cNvPicPr>
            <a:picLocks noChangeAspect="1"/>
          </p:cNvPicPr>
          <p:nvPr/>
        </p:nvPicPr>
        <p:blipFill>
          <a:blip r:embed="rId3"/>
          <a:stretch>
            <a:fillRect/>
          </a:stretch>
        </p:blipFill>
        <p:spPr>
          <a:xfrm>
            <a:off x="325464" y="3008775"/>
            <a:ext cx="4352925" cy="1641039"/>
          </a:xfrm>
          <a:prstGeom prst="rect">
            <a:avLst/>
          </a:prstGeom>
        </p:spPr>
      </p:pic>
      <p:sp>
        <p:nvSpPr>
          <p:cNvPr id="17" name="Cloud Callout 16"/>
          <p:cNvSpPr/>
          <p:nvPr/>
        </p:nvSpPr>
        <p:spPr>
          <a:xfrm>
            <a:off x="216976" y="1504304"/>
            <a:ext cx="3936570" cy="1361842"/>
          </a:xfrm>
          <a:prstGeom prst="cloudCallout">
            <a:avLst>
              <a:gd name="adj1" fmla="val -2923"/>
              <a:gd name="adj2" fmla="val 6319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chemeClr val="bg1"/>
                </a:solidFill>
              </a:rPr>
              <a:t>no bandwidth 64</a:t>
            </a:r>
            <a:r>
              <a:rPr lang="es-ES" sz="1200" dirty="0">
                <a:solidFill>
                  <a:schemeClr val="bg1"/>
                </a:solidFill>
              </a:rPr>
              <a:t> se usa para eliminar el comando que se aplicó anteriormente y restablecer el ancho de banda al valor predeterminado.</a:t>
            </a:r>
          </a:p>
        </p:txBody>
      </p:sp>
      <p:pic>
        <p:nvPicPr>
          <p:cNvPr id="2" name="Picture 1"/>
          <p:cNvPicPr>
            <a:picLocks noChangeAspect="1"/>
          </p:cNvPicPr>
          <p:nvPr/>
        </p:nvPicPr>
        <p:blipFill>
          <a:blip r:embed="rId4"/>
          <a:stretch>
            <a:fillRect/>
          </a:stretch>
        </p:blipFill>
        <p:spPr>
          <a:xfrm>
            <a:off x="4944185" y="1527420"/>
            <a:ext cx="3807505" cy="3092082"/>
          </a:xfrm>
          <a:prstGeom prst="rect">
            <a:avLst/>
          </a:prstGeom>
          <a:ln>
            <a:noFill/>
          </a:ln>
        </p:spPr>
      </p:pic>
    </p:spTree>
    <p:extLst>
      <p:ext uri="{BB962C8B-B14F-4D97-AF65-F5344CB8AC3E}">
        <p14:creationId xmlns:p14="http://schemas.microsoft.com/office/powerpoint/2010/main" val="292145371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vecinos OSPF</a:t>
            </a:r>
          </a:p>
        </p:txBody>
      </p:sp>
      <p:sp>
        <p:nvSpPr>
          <p:cNvPr id="4" name="Rectangle 6"/>
          <p:cNvSpPr>
            <a:spLocks noGrp="1" noChangeArrowheads="1"/>
          </p:cNvSpPr>
          <p:nvPr>
            <p:ph idx="1"/>
          </p:nvPr>
        </p:nvSpPr>
        <p:spPr>
          <a:xfrm>
            <a:off x="480447" y="809071"/>
            <a:ext cx="8226583" cy="4181383"/>
          </a:xfrm>
        </p:spPr>
        <p:txBody>
          <a:bodyPr/>
          <a:lstStyle/>
          <a:p>
            <a:r>
              <a:rPr lang="es-ES"/>
              <a:t>Use </a:t>
            </a:r>
            <a:r>
              <a:rPr lang="es-ES" altLang="ja-JP" b="1" dirty="0"/>
              <a:t>show ip</a:t>
            </a:r>
            <a:r>
              <a:rPr lang="es-ES"/>
              <a:t> </a:t>
            </a:r>
            <a:r>
              <a:rPr lang="es-ES" altLang="ja-JP" b="1" dirty="0"/>
              <a:t>ospf neighbor</a:t>
            </a:r>
            <a:r>
              <a:rPr lang="es-ES"/>
              <a:t> para verificar que el router haya formado una adyacencia con un router directamente conectado. </a:t>
            </a:r>
          </a:p>
        </p:txBody>
      </p:sp>
      <p:pic>
        <p:nvPicPr>
          <p:cNvPr id="2" name="Picture 1"/>
          <p:cNvPicPr>
            <a:picLocks noChangeAspect="1"/>
          </p:cNvPicPr>
          <p:nvPr/>
        </p:nvPicPr>
        <p:blipFill>
          <a:blip r:embed="rId3"/>
          <a:stretch>
            <a:fillRect/>
          </a:stretch>
        </p:blipFill>
        <p:spPr>
          <a:xfrm>
            <a:off x="390662" y="1765565"/>
            <a:ext cx="2928339" cy="1968478"/>
          </a:xfrm>
          <a:prstGeom prst="rect">
            <a:avLst/>
          </a:prstGeom>
        </p:spPr>
      </p:pic>
      <p:pic>
        <p:nvPicPr>
          <p:cNvPr id="3" name="Picture 2"/>
          <p:cNvPicPr>
            <a:picLocks noChangeAspect="1"/>
          </p:cNvPicPr>
          <p:nvPr/>
        </p:nvPicPr>
        <p:blipFill>
          <a:blip r:embed="rId4"/>
          <a:stretch>
            <a:fillRect/>
          </a:stretch>
        </p:blipFill>
        <p:spPr>
          <a:xfrm>
            <a:off x="4122549" y="1295522"/>
            <a:ext cx="3603112" cy="69132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867107505"/>
              </p:ext>
            </p:extLst>
          </p:nvPr>
        </p:nvGraphicFramePr>
        <p:xfrm>
          <a:off x="3440624" y="2092270"/>
          <a:ext cx="5486206" cy="2625120"/>
        </p:xfrm>
        <a:graphic>
          <a:graphicData uri="http://schemas.openxmlformats.org/drawingml/2006/table">
            <a:tbl>
              <a:tblPr firstRow="1" bandRow="1">
                <a:tableStyleId>{7DF18680-E054-41AD-8BC1-D1AEF772440D}</a:tableStyleId>
              </a:tblPr>
              <a:tblGrid>
                <a:gridCol w="948496">
                  <a:extLst>
                    <a:ext uri="{9D8B030D-6E8A-4147-A177-3AD203B41FA5}">
                      <a16:colId xmlns:a16="http://schemas.microsoft.com/office/drawing/2014/main" val="20000"/>
                    </a:ext>
                  </a:extLst>
                </a:gridCol>
                <a:gridCol w="4537710">
                  <a:extLst>
                    <a:ext uri="{9D8B030D-6E8A-4147-A177-3AD203B41FA5}">
                      <a16:colId xmlns:a16="http://schemas.microsoft.com/office/drawing/2014/main" val="20001"/>
                    </a:ext>
                  </a:extLst>
                </a:gridCol>
              </a:tblGrid>
              <a:tr h="239818">
                <a:tc>
                  <a:txBody>
                    <a:bodyPr/>
                    <a:lstStyle/>
                    <a:p>
                      <a:r>
                        <a:rPr lang="en-US" sz="1000" dirty="0"/>
                        <a:t>Resultados Salida</a:t>
                      </a:r>
                    </a:p>
                  </a:txBody>
                  <a:tcPr/>
                </a:tc>
                <a:tc>
                  <a:txBody>
                    <a:bodyPr/>
                    <a:lstStyle/>
                    <a:p>
                      <a:r>
                        <a:rPr lang="en-US" sz="1000" dirty="0"/>
                        <a:t>Descripción</a:t>
                      </a:r>
                    </a:p>
                  </a:txBody>
                  <a:tcPr/>
                </a:tc>
                <a:extLst>
                  <a:ext uri="{0D108BD9-81ED-4DB2-BD59-A6C34878D82A}">
                    <a16:rowId xmlns:a16="http://schemas.microsoft.com/office/drawing/2014/main" val="10000"/>
                  </a:ext>
                </a:extLst>
              </a:tr>
              <a:tr h="244800">
                <a:tc>
                  <a:txBody>
                    <a:bodyPr/>
                    <a:lstStyle/>
                    <a:p>
                      <a:r>
                        <a:rPr lang="en-US" sz="1000" dirty="0"/>
                        <a:t>ID del vecino</a:t>
                      </a:r>
                    </a:p>
                  </a:txBody>
                  <a:tcPr/>
                </a:tc>
                <a:tc>
                  <a:txBody>
                    <a:bodyPr/>
                    <a:lstStyle/>
                    <a:p>
                      <a:r>
                        <a:rPr lang="en-US" sz="1000" dirty="0"/>
                        <a:t>ID de router del router del vecino</a:t>
                      </a:r>
                    </a:p>
                  </a:txBody>
                  <a:tcPr/>
                </a:tc>
                <a:extLst>
                  <a:ext uri="{0D108BD9-81ED-4DB2-BD59-A6C34878D82A}">
                    <a16:rowId xmlns:a16="http://schemas.microsoft.com/office/drawing/2014/main" val="10001"/>
                  </a:ext>
                </a:extLst>
              </a:tr>
              <a:tr h="244800">
                <a:tc>
                  <a:txBody>
                    <a:bodyPr/>
                    <a:lstStyle/>
                    <a:p>
                      <a:r>
                        <a:rPr lang="en-US" sz="1000" dirty="0"/>
                        <a:t>Pri</a:t>
                      </a:r>
                    </a:p>
                  </a:txBody>
                  <a:tcPr/>
                </a:tc>
                <a:tc>
                  <a:txBody>
                    <a:bodyPr/>
                    <a:lstStyle/>
                    <a:p>
                      <a:r>
                        <a:rPr lang="en-US" sz="1000" spc="-30" baseline="0" dirty="0"/>
                        <a:t>La prioridad OSPFv2 de la interfaz utilizada en el proceso de elección de DR/BDR.</a:t>
                      </a:r>
                      <a:endParaRPr lang="es-ES" sz="1000" spc="-30" baseline="0" dirty="0"/>
                    </a:p>
                  </a:txBody>
                  <a:tcPr/>
                </a:tc>
                <a:extLst>
                  <a:ext uri="{0D108BD9-81ED-4DB2-BD59-A6C34878D82A}">
                    <a16:rowId xmlns:a16="http://schemas.microsoft.com/office/drawing/2014/main" val="10002"/>
                  </a:ext>
                </a:extLst>
              </a:tr>
              <a:tr h="684000">
                <a:tc>
                  <a:txBody>
                    <a:bodyPr/>
                    <a:lstStyle/>
                    <a:p>
                      <a:r>
                        <a:rPr lang="en-US" sz="1000" dirty="0"/>
                        <a:t>Estado</a:t>
                      </a:r>
                    </a:p>
                  </a:txBody>
                  <a:tcPr/>
                </a:tc>
                <a:tc>
                  <a:txBody>
                    <a:bodyPr/>
                    <a:lstStyle/>
                    <a:p>
                      <a:r>
                        <a:rPr lang="en-US" sz="1000" spc="-30" baseline="0" dirty="0"/>
                        <a:t>Estado de OSPFv2: Full (completo) significa que la base de datos del estado de enlace ha ejecutado el algoritmo y el R1 y el router del vecino tienen LSDB idénticas. Es posible que se muestren las interfaces de acceso múltiple de Ethernet como 2WAY. El guión indica que no se requiere ningún DR/BDR.</a:t>
                      </a:r>
                      <a:endParaRPr lang="es-ES" sz="1000" spc="-30" baseline="0" dirty="0"/>
                    </a:p>
                  </a:txBody>
                  <a:tcPr/>
                </a:tc>
                <a:extLst>
                  <a:ext uri="{0D108BD9-81ED-4DB2-BD59-A6C34878D82A}">
                    <a16:rowId xmlns:a16="http://schemas.microsoft.com/office/drawing/2014/main" val="10003"/>
                  </a:ext>
                </a:extLst>
              </a:tr>
              <a:tr h="540000">
                <a:tc>
                  <a:txBody>
                    <a:bodyPr/>
                    <a:lstStyle/>
                    <a:p>
                      <a:r>
                        <a:rPr lang="en-US" sz="1000" dirty="0"/>
                        <a:t>Tiempo de inactividad</a:t>
                      </a:r>
                    </a:p>
                  </a:txBody>
                  <a:tcPr/>
                </a:tc>
                <a:tc>
                  <a:txBody>
                    <a:bodyPr/>
                    <a:lstStyle/>
                    <a:p>
                      <a:r>
                        <a:rPr lang="en-US" sz="1000" spc="-30" baseline="0" dirty="0"/>
                        <a:t>Cantidad de tiempo restante para recibir un paquete de saludo del vecino antes de declararlo inactivo. Este valor se restablece cuando se recibe un paquete de saludo.</a:t>
                      </a:r>
                      <a:endParaRPr lang="es-ES" sz="1000" spc="-30" baseline="0" dirty="0"/>
                    </a:p>
                  </a:txBody>
                  <a:tcPr/>
                </a:tc>
                <a:extLst>
                  <a:ext uri="{0D108BD9-81ED-4DB2-BD59-A6C34878D82A}">
                    <a16:rowId xmlns:a16="http://schemas.microsoft.com/office/drawing/2014/main" val="10004"/>
                  </a:ext>
                </a:extLst>
              </a:tr>
              <a:tr h="244800">
                <a:tc>
                  <a:txBody>
                    <a:bodyPr/>
                    <a:lstStyle/>
                    <a:p>
                      <a:r>
                        <a:rPr lang="en-US" sz="1000" dirty="0"/>
                        <a:t>Dirección</a:t>
                      </a:r>
                    </a:p>
                  </a:txBody>
                  <a:tcPr/>
                </a:tc>
                <a:tc>
                  <a:txBody>
                    <a:bodyPr/>
                    <a:lstStyle/>
                    <a:p>
                      <a:r>
                        <a:rPr lang="en-US" sz="1000" spc="-30" baseline="0" dirty="0"/>
                        <a:t>Dirección de la interfaz del vecino conectada directamente.</a:t>
                      </a:r>
                    </a:p>
                  </a:txBody>
                  <a:tcPr/>
                </a:tc>
                <a:extLst>
                  <a:ext uri="{0D108BD9-81ED-4DB2-BD59-A6C34878D82A}">
                    <a16:rowId xmlns:a16="http://schemas.microsoft.com/office/drawing/2014/main" val="10005"/>
                  </a:ext>
                </a:extLst>
              </a:tr>
              <a:tr h="244800">
                <a:tc>
                  <a:txBody>
                    <a:bodyPr/>
                    <a:lstStyle/>
                    <a:p>
                      <a:r>
                        <a:rPr lang="en-US" sz="1000" dirty="0"/>
                        <a:t>Interfaz</a:t>
                      </a:r>
                    </a:p>
                  </a:txBody>
                  <a:tcPr/>
                </a:tc>
                <a:tc>
                  <a:txBody>
                    <a:bodyPr/>
                    <a:lstStyle/>
                    <a:p>
                      <a:r>
                        <a:rPr lang="en-US" sz="1000" spc="-30" baseline="0" dirty="0"/>
                        <a:t>La Interfaz en el R1 utilizada para formar una adyacencia con el router del vecino.</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786900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configuración del protocolo OSPF</a:t>
            </a:r>
          </a:p>
        </p:txBody>
      </p:sp>
      <p:sp>
        <p:nvSpPr>
          <p:cNvPr id="4" name="Rectangle 6"/>
          <p:cNvSpPr>
            <a:spLocks noGrp="1" noChangeArrowheads="1"/>
          </p:cNvSpPr>
          <p:nvPr>
            <p:ph idx="1"/>
          </p:nvPr>
        </p:nvSpPr>
        <p:spPr>
          <a:xfrm>
            <a:off x="480447" y="809071"/>
            <a:ext cx="8503533" cy="4181383"/>
          </a:xfrm>
        </p:spPr>
        <p:txBody>
          <a:bodyPr/>
          <a:lstStyle/>
          <a:p>
            <a:r>
              <a:rPr lang="es-ES" dirty="0"/>
              <a:t>El comando </a:t>
            </a:r>
            <a:r>
              <a:rPr lang="es-ES" altLang="ja-JP" b="1" dirty="0"/>
              <a:t>show ip protocols</a:t>
            </a:r>
            <a:r>
              <a:rPr lang="es-ES" dirty="0"/>
              <a:t> se utiliza para verificar la ID del proceso de OSPFv2, la ID del router, las redes que anuncia el router, los vecinos que envían actualizaciones de OSPF y la distancia administrativa (110 por defecto).</a:t>
            </a:r>
          </a:p>
        </p:txBody>
      </p:sp>
      <p:pic>
        <p:nvPicPr>
          <p:cNvPr id="2" name="Picture 1"/>
          <p:cNvPicPr>
            <a:picLocks noChangeAspect="1"/>
          </p:cNvPicPr>
          <p:nvPr/>
        </p:nvPicPr>
        <p:blipFill>
          <a:blip r:embed="rId3"/>
          <a:stretch>
            <a:fillRect/>
          </a:stretch>
        </p:blipFill>
        <p:spPr>
          <a:xfrm>
            <a:off x="480447" y="1952408"/>
            <a:ext cx="3407447" cy="2283811"/>
          </a:xfrm>
          <a:prstGeom prst="rect">
            <a:avLst/>
          </a:prstGeom>
        </p:spPr>
      </p:pic>
      <p:pic>
        <p:nvPicPr>
          <p:cNvPr id="5" name="Picture 4"/>
          <p:cNvPicPr>
            <a:picLocks noChangeAspect="1"/>
          </p:cNvPicPr>
          <p:nvPr/>
        </p:nvPicPr>
        <p:blipFill>
          <a:blip r:embed="rId4"/>
          <a:stretch>
            <a:fillRect/>
          </a:stretch>
        </p:blipFill>
        <p:spPr>
          <a:xfrm>
            <a:off x="4533254" y="1395254"/>
            <a:ext cx="3984436" cy="3314293"/>
          </a:xfrm>
          <a:prstGeom prst="rect">
            <a:avLst/>
          </a:prstGeom>
        </p:spPr>
      </p:pic>
    </p:spTree>
    <p:extLst>
      <p:ext uri="{BB962C8B-B14F-4D97-AF65-F5344CB8AC3E}">
        <p14:creationId xmlns:p14="http://schemas.microsoft.com/office/powerpoint/2010/main" val="52194194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información del proceso de OSPF</a:t>
            </a:r>
          </a:p>
        </p:txBody>
      </p:sp>
      <p:sp>
        <p:nvSpPr>
          <p:cNvPr id="4" name="Rectangle 6"/>
          <p:cNvSpPr>
            <a:spLocks noGrp="1" noChangeArrowheads="1"/>
          </p:cNvSpPr>
          <p:nvPr>
            <p:ph idx="1"/>
          </p:nvPr>
        </p:nvSpPr>
        <p:spPr>
          <a:xfrm>
            <a:off x="480447" y="809071"/>
            <a:ext cx="8556195" cy="4181383"/>
          </a:xfrm>
        </p:spPr>
        <p:txBody>
          <a:bodyPr/>
          <a:lstStyle/>
          <a:p>
            <a:r>
              <a:rPr lang="es-ES" dirty="0"/>
              <a:t>El comando </a:t>
            </a:r>
            <a:r>
              <a:rPr lang="es-ES" altLang="ja-JP" b="1" dirty="0"/>
              <a:t>show ip</a:t>
            </a:r>
            <a:r>
              <a:rPr lang="es-ES" dirty="0"/>
              <a:t> </a:t>
            </a:r>
            <a:r>
              <a:rPr lang="es-ES" altLang="ja-JP" b="1" dirty="0"/>
              <a:t>ospf</a:t>
            </a:r>
            <a:r>
              <a:rPr lang="es-ES" dirty="0"/>
              <a:t> es otra forma de ver la ID del proceso de OSPFv2 y la ID del router.</a:t>
            </a:r>
          </a:p>
        </p:txBody>
      </p:sp>
      <p:pic>
        <p:nvPicPr>
          <p:cNvPr id="3" name="Picture 2"/>
          <p:cNvPicPr>
            <a:picLocks noChangeAspect="1"/>
          </p:cNvPicPr>
          <p:nvPr/>
        </p:nvPicPr>
        <p:blipFill>
          <a:blip r:embed="rId3"/>
          <a:stretch>
            <a:fillRect/>
          </a:stretch>
        </p:blipFill>
        <p:spPr>
          <a:xfrm>
            <a:off x="923741" y="1301855"/>
            <a:ext cx="3915543" cy="3580109"/>
          </a:xfrm>
          <a:prstGeom prst="rect">
            <a:avLst/>
          </a:prstGeom>
        </p:spPr>
      </p:pic>
      <p:pic>
        <p:nvPicPr>
          <p:cNvPr id="6" name="Picture 5"/>
          <p:cNvPicPr>
            <a:picLocks noChangeAspect="1"/>
          </p:cNvPicPr>
          <p:nvPr/>
        </p:nvPicPr>
        <p:blipFill>
          <a:blip r:embed="rId4"/>
          <a:stretch>
            <a:fillRect/>
          </a:stretch>
        </p:blipFill>
        <p:spPr>
          <a:xfrm>
            <a:off x="5292020" y="1759057"/>
            <a:ext cx="3744622" cy="2338791"/>
          </a:xfrm>
          <a:prstGeom prst="rect">
            <a:avLst/>
          </a:prstGeom>
        </p:spPr>
      </p:pic>
      <p:cxnSp>
        <p:nvCxnSpPr>
          <p:cNvPr id="8" name="Elbow Connector 7"/>
          <p:cNvCxnSpPr/>
          <p:nvPr/>
        </p:nvCxnSpPr>
        <p:spPr>
          <a:xfrm flipV="1">
            <a:off x="1371600" y="1828802"/>
            <a:ext cx="3952068" cy="2975673"/>
          </a:xfrm>
          <a:prstGeom prst="bentConnector3">
            <a:avLst>
              <a:gd name="adj1" fmla="val 84706"/>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008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configuración de la interfaz de OSPF</a:t>
            </a:r>
          </a:p>
        </p:txBody>
      </p:sp>
      <p:sp>
        <p:nvSpPr>
          <p:cNvPr id="4" name="Rectangle 6"/>
          <p:cNvSpPr>
            <a:spLocks noGrp="1" noChangeArrowheads="1"/>
          </p:cNvSpPr>
          <p:nvPr>
            <p:ph idx="1"/>
          </p:nvPr>
        </p:nvSpPr>
        <p:spPr>
          <a:xfrm>
            <a:off x="480447" y="809071"/>
            <a:ext cx="8226583" cy="4181383"/>
          </a:xfrm>
        </p:spPr>
        <p:txBody>
          <a:bodyPr/>
          <a:lstStyle/>
          <a:p>
            <a:r>
              <a:rPr lang="es-ES"/>
              <a:t>Utilice el comando </a:t>
            </a:r>
            <a:r>
              <a:rPr lang="es-ES" altLang="ja-JP" b="1" dirty="0"/>
              <a:t>show ip</a:t>
            </a:r>
            <a:r>
              <a:rPr lang="es-ES"/>
              <a:t> </a:t>
            </a:r>
            <a:r>
              <a:rPr lang="es-ES" altLang="ja-JP" b="1" dirty="0"/>
              <a:t>ospf interface</a:t>
            </a:r>
            <a:r>
              <a:rPr lang="es-ES"/>
              <a:t> para ver los detalles de cada interfaz con OSPFv2 habilitado, en especial, para ver si las instrucciones network se compusieron correctamente.</a:t>
            </a:r>
          </a:p>
          <a:p>
            <a:r>
              <a:rPr lang="es-ES"/>
              <a:t>Use el comando </a:t>
            </a:r>
            <a:r>
              <a:rPr lang="es-ES" altLang="ja-JP" b="1" dirty="0"/>
              <a:t>show ip</a:t>
            </a:r>
            <a:r>
              <a:rPr lang="es-ES"/>
              <a:t> </a:t>
            </a:r>
            <a:r>
              <a:rPr lang="es-ES" altLang="ja-JP" b="1" dirty="0"/>
              <a:t>ospf interface brief</a:t>
            </a:r>
            <a:r>
              <a:rPr lang="es-ES"/>
              <a:t> para ver la información clave sobre las interfaces habilitadas para OSPFv2 en un router en particular.</a:t>
            </a:r>
          </a:p>
        </p:txBody>
      </p:sp>
      <p:pic>
        <p:nvPicPr>
          <p:cNvPr id="2" name="Picture 1"/>
          <p:cNvPicPr>
            <a:picLocks noChangeAspect="1"/>
          </p:cNvPicPr>
          <p:nvPr/>
        </p:nvPicPr>
        <p:blipFill>
          <a:blip r:embed="rId3"/>
          <a:stretch>
            <a:fillRect/>
          </a:stretch>
        </p:blipFill>
        <p:spPr>
          <a:xfrm>
            <a:off x="1900641" y="2371079"/>
            <a:ext cx="5048250" cy="1238250"/>
          </a:xfrm>
          <a:prstGeom prst="rect">
            <a:avLst/>
          </a:prstGeom>
        </p:spPr>
      </p:pic>
    </p:spTree>
    <p:extLst>
      <p:ext uri="{BB962C8B-B14F-4D97-AF65-F5344CB8AC3E}">
        <p14:creationId xmlns:p14="http://schemas.microsoft.com/office/powerpoint/2010/main" val="23612577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Abrir primero la ruta más corta</a:t>
            </a:r>
            <a:br/>
            <a:r>
              <a:rPr lang="es-ES"/>
              <a:t>OSPF de área única y multiárea</a:t>
            </a:r>
          </a:p>
        </p:txBody>
      </p:sp>
      <p:pic>
        <p:nvPicPr>
          <p:cNvPr id="2" name="Picture 1"/>
          <p:cNvPicPr>
            <a:picLocks noChangeAspect="1"/>
          </p:cNvPicPr>
          <p:nvPr/>
        </p:nvPicPr>
        <p:blipFill>
          <a:blip r:embed="rId3"/>
          <a:stretch>
            <a:fillRect/>
          </a:stretch>
        </p:blipFill>
        <p:spPr>
          <a:xfrm>
            <a:off x="247972" y="2023891"/>
            <a:ext cx="3255855" cy="540514"/>
          </a:xfrm>
          <a:prstGeom prst="rect">
            <a:avLst/>
          </a:prstGeom>
        </p:spPr>
      </p:pic>
      <p:sp>
        <p:nvSpPr>
          <p:cNvPr id="19" name="Rectangle 18"/>
          <p:cNvSpPr/>
          <p:nvPr/>
        </p:nvSpPr>
        <p:spPr>
          <a:xfrm>
            <a:off x="394478" y="2787076"/>
            <a:ext cx="3060000" cy="900000"/>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s-ES" sz="1050" dirty="0">
                <a:solidFill>
                  <a:schemeClr val="bg1"/>
                </a:solidFill>
              </a:rPr>
              <a:t>Todos los routers se alojan en un área.</a:t>
            </a:r>
          </a:p>
          <a:p>
            <a:pPr marL="171450" indent="-171450">
              <a:buFont typeface="Arial" panose="020B0604020202020204" pitchFamily="34" charset="0"/>
              <a:buChar char="•"/>
            </a:pPr>
            <a:r>
              <a:rPr lang="es-ES" sz="1050" dirty="0">
                <a:solidFill>
                  <a:schemeClr val="bg1"/>
                </a:solidFill>
              </a:rPr>
              <a:t>Se denomina área troncal.</a:t>
            </a:r>
          </a:p>
          <a:p>
            <a:pPr marL="171450" indent="-171450">
              <a:buFont typeface="Arial" panose="020B0604020202020204" pitchFamily="34" charset="0"/>
              <a:buChar char="•"/>
            </a:pPr>
            <a:r>
              <a:rPr lang="es-ES" sz="1050" dirty="0">
                <a:solidFill>
                  <a:schemeClr val="bg1"/>
                </a:solidFill>
              </a:rPr>
              <a:t>Conocido como Área 0.</a:t>
            </a:r>
          </a:p>
          <a:p>
            <a:pPr marL="171450" indent="-171450">
              <a:buFont typeface="Arial" panose="020B0604020202020204" pitchFamily="34" charset="0"/>
              <a:buChar char="•"/>
            </a:pPr>
            <a:r>
              <a:rPr lang="es-ES" sz="1050" dirty="0">
                <a:solidFill>
                  <a:schemeClr val="bg1"/>
                </a:solidFill>
              </a:rPr>
              <a:t>Se utiliza en redes más pequeñas con pocos routers.</a:t>
            </a:r>
          </a:p>
        </p:txBody>
      </p:sp>
      <p:pic>
        <p:nvPicPr>
          <p:cNvPr id="3" name="Picture 2"/>
          <p:cNvPicPr>
            <a:picLocks noChangeAspect="1"/>
          </p:cNvPicPr>
          <p:nvPr/>
        </p:nvPicPr>
        <p:blipFill>
          <a:blip r:embed="rId4"/>
          <a:stretch>
            <a:fillRect/>
          </a:stretch>
        </p:blipFill>
        <p:spPr>
          <a:xfrm>
            <a:off x="3863914" y="712920"/>
            <a:ext cx="5016966" cy="2064019"/>
          </a:xfrm>
          <a:prstGeom prst="rect">
            <a:avLst/>
          </a:prstGeom>
        </p:spPr>
      </p:pic>
      <p:sp>
        <p:nvSpPr>
          <p:cNvPr id="22" name="Rectangle 21"/>
          <p:cNvSpPr/>
          <p:nvPr/>
        </p:nvSpPr>
        <p:spPr>
          <a:xfrm>
            <a:off x="4095991" y="2776743"/>
            <a:ext cx="4327338" cy="1546577"/>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s-ES" sz="1050" dirty="0">
                <a:solidFill>
                  <a:schemeClr val="bg1"/>
                </a:solidFill>
              </a:rPr>
              <a:t>Diseñado mediante un esquema jerárquico.</a:t>
            </a:r>
          </a:p>
          <a:p>
            <a:pPr marL="171450" indent="-171450">
              <a:buFont typeface="Arial" panose="020B0604020202020204" pitchFamily="34" charset="0"/>
              <a:buChar char="•"/>
            </a:pPr>
            <a:r>
              <a:rPr lang="es-ES" sz="1050" dirty="0">
                <a:solidFill>
                  <a:schemeClr val="bg1"/>
                </a:solidFill>
              </a:rPr>
              <a:t>Todas las áreas se conectan al área 0.</a:t>
            </a:r>
          </a:p>
          <a:p>
            <a:pPr marL="171450" indent="-171450">
              <a:buFont typeface="Arial" panose="020B0604020202020204" pitchFamily="34" charset="0"/>
              <a:buChar char="•"/>
            </a:pPr>
            <a:r>
              <a:rPr lang="es-ES" sz="1050" dirty="0">
                <a:solidFill>
                  <a:schemeClr val="bg1"/>
                </a:solidFill>
              </a:rPr>
              <a:t>Visto más comúnmente con varias áreas alrededor del área 0 (como una margarita o aster).</a:t>
            </a:r>
          </a:p>
          <a:p>
            <a:pPr marL="171450" indent="-171450">
              <a:buFont typeface="Arial" panose="020B0604020202020204" pitchFamily="34" charset="0"/>
              <a:buChar char="•"/>
            </a:pPr>
            <a:r>
              <a:rPr lang="es-ES" sz="1050" dirty="0">
                <a:solidFill>
                  <a:schemeClr val="bg1"/>
                </a:solidFill>
              </a:rPr>
              <a:t>Los routers que conectan el área 0 con otra área se conocen como routers de área perimetral (ABR).</a:t>
            </a:r>
          </a:p>
          <a:p>
            <a:pPr marL="171450" indent="-171450">
              <a:buFont typeface="Arial" panose="020B0604020202020204" pitchFamily="34" charset="0"/>
              <a:buChar char="•"/>
            </a:pPr>
            <a:r>
              <a:rPr lang="es-ES" sz="1050" dirty="0">
                <a:solidFill>
                  <a:schemeClr val="bg1"/>
                </a:solidFill>
              </a:rPr>
              <a:t>Se usa en redes grandes.</a:t>
            </a:r>
          </a:p>
          <a:p>
            <a:pPr marL="171450" indent="-171450">
              <a:buFont typeface="Arial" panose="020B0604020202020204" pitchFamily="34" charset="0"/>
              <a:buChar char="•"/>
            </a:pPr>
            <a:r>
              <a:rPr lang="es-ES" sz="1050" dirty="0">
                <a:solidFill>
                  <a:schemeClr val="bg1"/>
                </a:solidFill>
              </a:rPr>
              <a:t>Varias áreas reducen la sobrecarga de memoria y procesamiento.</a:t>
            </a:r>
          </a:p>
          <a:p>
            <a:pPr marL="171450" indent="-171450">
              <a:buFont typeface="Arial" panose="020B0604020202020204" pitchFamily="34" charset="0"/>
              <a:buChar char="•"/>
            </a:pPr>
            <a:r>
              <a:rPr lang="es-ES" sz="1050" dirty="0">
                <a:solidFill>
                  <a:schemeClr val="bg1"/>
                </a:solidFill>
              </a:rPr>
              <a:t>Una falla en un área no afecta las otras áreas.</a:t>
            </a:r>
          </a:p>
        </p:txBody>
      </p:sp>
      <p:sp>
        <p:nvSpPr>
          <p:cNvPr id="7" name="TextBox 6"/>
          <p:cNvSpPr txBox="1"/>
          <p:nvPr/>
        </p:nvSpPr>
        <p:spPr>
          <a:xfrm>
            <a:off x="3549113" y="4595247"/>
            <a:ext cx="5530152" cy="338554"/>
          </a:xfrm>
          <a:prstGeom prst="rect">
            <a:avLst/>
          </a:prstGeom>
          <a:noFill/>
        </p:spPr>
        <p:txBody>
          <a:bodyPr wrap="square" rtlCol="0">
            <a:spAutoFit/>
          </a:bodyPr>
          <a:lstStyle/>
          <a:p>
            <a:r>
              <a:rPr lang="es-ES" sz="800" dirty="0"/>
              <a:t>El cargador original era Hugowolf en Wikipedia en inglés; se transfirió de en.wikipedia a Commons mediante DieBuche con CommonsHelper CC BY-SA 3.0 (https://commons.wikimedia.org/w/index.php?curid=10285606).</a:t>
            </a: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5405" b="38726"/>
          <a:stretch/>
        </p:blipFill>
        <p:spPr>
          <a:xfrm>
            <a:off x="8310976" y="3029919"/>
            <a:ext cx="489779" cy="410706"/>
          </a:xfrm>
          <a:prstGeom prst="rect">
            <a:avLst/>
          </a:prstGeom>
        </p:spPr>
      </p:pic>
      <p:cxnSp>
        <p:nvCxnSpPr>
          <p:cNvPr id="23" name="Straight Arrow Connector 22"/>
          <p:cNvCxnSpPr>
            <a:stCxn id="9" idx="2"/>
          </p:cNvCxnSpPr>
          <p:nvPr/>
        </p:nvCxnSpPr>
        <p:spPr>
          <a:xfrm>
            <a:off x="8555866" y="3440625"/>
            <a:ext cx="14699" cy="117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1925" y="1495586"/>
            <a:ext cx="2159566" cy="369332"/>
          </a:xfrm>
          <a:prstGeom prst="rect">
            <a:avLst/>
          </a:prstGeom>
          <a:noFill/>
        </p:spPr>
        <p:txBody>
          <a:bodyPr wrap="none" rtlCol="0">
            <a:spAutoFit/>
          </a:bodyPr>
          <a:lstStyle/>
          <a:p>
            <a:r>
              <a:rPr lang="es-ES" b="1" dirty="0">
                <a:solidFill>
                  <a:schemeClr val="accent4"/>
                </a:solidFill>
              </a:rPr>
              <a:t>OSPF de área única</a:t>
            </a:r>
          </a:p>
        </p:txBody>
      </p:sp>
      <p:sp>
        <p:nvSpPr>
          <p:cNvPr id="26" name="TextBox 25"/>
          <p:cNvSpPr txBox="1"/>
          <p:nvPr/>
        </p:nvSpPr>
        <p:spPr>
          <a:xfrm>
            <a:off x="5336583" y="400373"/>
            <a:ext cx="2264367" cy="369332"/>
          </a:xfrm>
          <a:prstGeom prst="rect">
            <a:avLst/>
          </a:prstGeom>
          <a:noFill/>
        </p:spPr>
        <p:txBody>
          <a:bodyPr wrap="square" rtlCol="0">
            <a:spAutoFit/>
          </a:bodyPr>
          <a:lstStyle/>
          <a:p>
            <a:r>
              <a:rPr lang="es-ES" b="1" dirty="0">
                <a:solidFill>
                  <a:schemeClr val="accent4"/>
                </a:solidFill>
              </a:rPr>
              <a:t>OSPF multiárea</a:t>
            </a:r>
          </a:p>
        </p:txBody>
      </p:sp>
    </p:spTree>
    <p:extLst>
      <p:ext uri="{BB962C8B-B14F-4D97-AF65-F5344CB8AC3E}">
        <p14:creationId xmlns:p14="http://schemas.microsoft.com/office/powerpoint/2010/main" val="413246467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routers OSPF</a:t>
            </a:r>
            <a:br/>
            <a:r>
              <a:rPr lang="es-ES"/>
              <a:t>Topología de la red OSPF</a:t>
            </a:r>
          </a:p>
        </p:txBody>
      </p:sp>
      <p:sp>
        <p:nvSpPr>
          <p:cNvPr id="4" name="Rectangle 6"/>
          <p:cNvSpPr>
            <a:spLocks noGrp="1" noChangeArrowheads="1"/>
          </p:cNvSpPr>
          <p:nvPr>
            <p:ph idx="1"/>
          </p:nvPr>
        </p:nvSpPr>
        <p:spPr>
          <a:xfrm>
            <a:off x="395206" y="809071"/>
            <a:ext cx="6131323" cy="430793"/>
          </a:xfrm>
        </p:spPr>
        <p:txBody>
          <a:bodyPr/>
          <a:lstStyle/>
          <a:p>
            <a:r>
              <a:rPr lang="es-ES" dirty="0"/>
              <a:t>Topología que se utiliza para describir la configuración de OSPF.</a:t>
            </a:r>
          </a:p>
        </p:txBody>
      </p:sp>
      <p:pic>
        <p:nvPicPr>
          <p:cNvPr id="2" name="Picture 1"/>
          <p:cNvPicPr>
            <a:picLocks noChangeAspect="1"/>
          </p:cNvPicPr>
          <p:nvPr/>
        </p:nvPicPr>
        <p:blipFill>
          <a:blip r:embed="rId3"/>
          <a:stretch>
            <a:fillRect/>
          </a:stretch>
        </p:blipFill>
        <p:spPr>
          <a:xfrm>
            <a:off x="1658682" y="1279289"/>
            <a:ext cx="4682174" cy="3561993"/>
          </a:xfrm>
          <a:prstGeom prst="rect">
            <a:avLst/>
          </a:prstGeom>
        </p:spPr>
      </p:pic>
    </p:spTree>
    <p:extLst>
      <p:ext uri="{BB962C8B-B14F-4D97-AF65-F5344CB8AC3E}">
        <p14:creationId xmlns:p14="http://schemas.microsoft.com/office/powerpoint/2010/main" val="34185866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del router OSPF</a:t>
            </a:r>
            <a:br/>
            <a:r>
              <a:rPr lang="es-ES"/>
              <a:t>Modo de configuración del router OSPF</a:t>
            </a:r>
          </a:p>
        </p:txBody>
      </p:sp>
      <p:sp>
        <p:nvSpPr>
          <p:cNvPr id="4" name="Rectangle 6"/>
          <p:cNvSpPr>
            <a:spLocks noGrp="1" noChangeArrowheads="1"/>
          </p:cNvSpPr>
          <p:nvPr>
            <p:ph idx="1"/>
          </p:nvPr>
        </p:nvSpPr>
        <p:spPr>
          <a:xfrm>
            <a:off x="278968" y="809071"/>
            <a:ext cx="8224951" cy="430793"/>
          </a:xfrm>
        </p:spPr>
        <p:txBody>
          <a:bodyPr/>
          <a:lstStyle/>
          <a:p>
            <a:r>
              <a:rPr lang="es-ES" dirty="0"/>
              <a:t>La configuración de OSPFv2 usa el modo de configuración de router OSPF.</a:t>
            </a:r>
          </a:p>
          <a:p>
            <a:pPr lvl="1"/>
            <a:r>
              <a:rPr lang="es-ES" dirty="0"/>
              <a:t>En el modo de configuración global, escriba </a:t>
            </a:r>
            <a:r>
              <a:rPr lang="es-ES" altLang="ja-JP" b="1" dirty="0"/>
              <a:t>router ospf</a:t>
            </a:r>
            <a:r>
              <a:rPr lang="es-ES" dirty="0"/>
              <a:t> </a:t>
            </a:r>
            <a:r>
              <a:rPr lang="es-ES" altLang="ja-JP" i="1" dirty="0"/>
              <a:t>process-id</a:t>
            </a:r>
            <a:r>
              <a:rPr lang="es-ES" dirty="0"/>
              <a:t> para ingresar los comandos.</a:t>
            </a:r>
          </a:p>
        </p:txBody>
      </p:sp>
      <p:pic>
        <p:nvPicPr>
          <p:cNvPr id="3" name="Picture 2"/>
          <p:cNvPicPr>
            <a:picLocks noChangeAspect="1"/>
          </p:cNvPicPr>
          <p:nvPr/>
        </p:nvPicPr>
        <p:blipFill>
          <a:blip r:embed="rId3"/>
          <a:stretch>
            <a:fillRect/>
          </a:stretch>
        </p:blipFill>
        <p:spPr>
          <a:xfrm>
            <a:off x="990680" y="1652424"/>
            <a:ext cx="7286625" cy="2505075"/>
          </a:xfrm>
          <a:prstGeom prst="rect">
            <a:avLst/>
          </a:prstGeom>
        </p:spPr>
      </p:pic>
      <p:sp>
        <p:nvSpPr>
          <p:cNvPr id="6" name="Rectangle 34"/>
          <p:cNvSpPr txBox="1">
            <a:spLocks noChangeArrowheads="1"/>
          </p:cNvSpPr>
          <p:nvPr/>
        </p:nvSpPr>
        <p:spPr bwMode="auto">
          <a:xfrm>
            <a:off x="2614955" y="4281264"/>
            <a:ext cx="3888000" cy="290736"/>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ctr"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t>Observe que se utilizan otros comandos en este modo.</a:t>
            </a:r>
            <a:endParaRPr lang="es-ES" sz="1500" kern="0" dirty="0"/>
          </a:p>
        </p:txBody>
      </p:sp>
    </p:spTree>
    <p:extLst>
      <p:ext uri="{BB962C8B-B14F-4D97-AF65-F5344CB8AC3E}">
        <p14:creationId xmlns:p14="http://schemas.microsoft.com/office/powerpoint/2010/main" val="332620815"/>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ID de router</a:t>
            </a:r>
          </a:p>
        </p:txBody>
      </p:sp>
      <p:sp>
        <p:nvSpPr>
          <p:cNvPr id="4" name="Rectangle 6"/>
          <p:cNvSpPr>
            <a:spLocks noGrp="1" noChangeArrowheads="1"/>
          </p:cNvSpPr>
          <p:nvPr>
            <p:ph idx="1"/>
          </p:nvPr>
        </p:nvSpPr>
        <p:spPr>
          <a:xfrm>
            <a:off x="162732" y="809071"/>
            <a:ext cx="5486400" cy="4181383"/>
          </a:xfrm>
        </p:spPr>
        <p:txBody>
          <a:bodyPr/>
          <a:lstStyle/>
          <a:p>
            <a:r>
              <a:rPr lang="es-ES" dirty="0"/>
              <a:t>Las ID de router se utilizan para identificar un router OSPF.</a:t>
            </a:r>
          </a:p>
          <a:p>
            <a:r>
              <a:rPr lang="es-ES" dirty="0"/>
              <a:t>Las ID de router tienen 32 bits de longitud tanto en OSPFv2 (IPv4) como en OSPFv3 (IPv6).</a:t>
            </a:r>
          </a:p>
          <a:p>
            <a:r>
              <a:rPr lang="es-ES" dirty="0"/>
              <a:t>Se utilizan en la elección del DR si no se configura un número de prioridad.</a:t>
            </a:r>
          </a:p>
          <a:p>
            <a:r>
              <a:rPr lang="es-ES" dirty="0"/>
              <a:t>Formas en que un router recibe una ID de router:</a:t>
            </a:r>
          </a:p>
          <a:p>
            <a:pPr marL="485775" lvl="1" indent="-342900">
              <a:buFont typeface="+mj-lt"/>
              <a:buAutoNum type="arabicPeriod"/>
            </a:pPr>
            <a:r>
              <a:rPr lang="es-ES" dirty="0"/>
              <a:t>Se configura con el comando del modo de configuración </a:t>
            </a:r>
            <a:br>
              <a:rPr lang="es-ES" dirty="0"/>
            </a:br>
            <a:r>
              <a:rPr lang="es-ES" dirty="0"/>
              <a:t>de router OSPF </a:t>
            </a:r>
            <a:r>
              <a:rPr lang="es-ES" altLang="ja-JP" b="1" dirty="0"/>
              <a:t>router-id </a:t>
            </a:r>
            <a:r>
              <a:rPr lang="es-ES" altLang="ja-JP" b="1" i="1" dirty="0"/>
              <a:t>rid</a:t>
            </a:r>
            <a:r>
              <a:rPr lang="es-ES" dirty="0"/>
              <a:t>.</a:t>
            </a:r>
          </a:p>
          <a:p>
            <a:pPr marL="485775" lvl="1" indent="-342900">
              <a:buFont typeface="+mj-lt"/>
              <a:buAutoNum type="arabicPeriod"/>
            </a:pPr>
            <a:r>
              <a:rPr lang="es-ES" dirty="0"/>
              <a:t>Si no se configura una ID de router, se utiliza la interfaz de </a:t>
            </a:r>
            <a:r>
              <a:rPr lang="es-ES" dirty="0" err="1"/>
              <a:t>Loopback</a:t>
            </a:r>
            <a:r>
              <a:rPr lang="es-ES" dirty="0"/>
              <a:t> configurada más alta.</a:t>
            </a:r>
          </a:p>
          <a:p>
            <a:pPr marL="485775" lvl="1" indent="-342900">
              <a:buFont typeface="+mj-lt"/>
              <a:buAutoNum type="arabicPeriod"/>
            </a:pPr>
            <a:r>
              <a:rPr lang="es-ES" spc="-30" dirty="0"/>
              <a:t>Si no hay interfaces de </a:t>
            </a:r>
            <a:r>
              <a:rPr lang="es-ES" spc="-30" dirty="0" err="1"/>
              <a:t>Loopback</a:t>
            </a:r>
            <a:r>
              <a:rPr lang="es-ES" spc="-30" dirty="0"/>
              <a:t> configuradas, se utiliza la dirección IPv4 activa más alta (no se recomienda porque si la interfaz con la dirección IPv4 más alta deja de funcionar, el proceso de selección de la ID de router comienza de nuevo).</a:t>
            </a:r>
          </a:p>
        </p:txBody>
      </p:sp>
      <p:sp>
        <p:nvSpPr>
          <p:cNvPr id="6" name="Rectangle 34"/>
          <p:cNvSpPr txBox="1">
            <a:spLocks noChangeArrowheads="1"/>
          </p:cNvSpPr>
          <p:nvPr/>
        </p:nvSpPr>
        <p:spPr bwMode="auto">
          <a:xfrm>
            <a:off x="5621625" y="3359115"/>
            <a:ext cx="3165914" cy="639448"/>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ctr"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b="1" kern="0" dirty="0">
                <a:solidFill>
                  <a:schemeClr val="accent1"/>
                </a:solidFill>
              </a:rPr>
              <a:t>Si se utiliza una dirección de bucle invertido, ¡no enrute esta red con la instrucción network!</a:t>
            </a:r>
            <a:endParaRPr lang="es-ES" sz="1500" b="1" kern="0" dirty="0">
              <a:solidFill>
                <a:schemeClr val="accent1"/>
              </a:solidFill>
            </a:endParaRPr>
          </a:p>
        </p:txBody>
      </p:sp>
      <p:pic>
        <p:nvPicPr>
          <p:cNvPr id="2" name="Picture 1"/>
          <p:cNvPicPr>
            <a:picLocks noChangeAspect="1"/>
          </p:cNvPicPr>
          <p:nvPr/>
        </p:nvPicPr>
        <p:blipFill>
          <a:blip r:embed="rId3"/>
          <a:stretch>
            <a:fillRect/>
          </a:stretch>
        </p:blipFill>
        <p:spPr>
          <a:xfrm>
            <a:off x="5510128" y="581186"/>
            <a:ext cx="3443845" cy="2609527"/>
          </a:xfrm>
          <a:prstGeom prst="rect">
            <a:avLst/>
          </a:prstGeom>
        </p:spPr>
      </p:pic>
    </p:spTree>
    <p:extLst>
      <p:ext uri="{BB962C8B-B14F-4D97-AF65-F5344CB8AC3E}">
        <p14:creationId xmlns:p14="http://schemas.microsoft.com/office/powerpoint/2010/main" val="396557242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Configuración de una ID de router OSPF</a:t>
            </a:r>
          </a:p>
        </p:txBody>
      </p:sp>
      <p:sp>
        <p:nvSpPr>
          <p:cNvPr id="4" name="Rectangle 6"/>
          <p:cNvSpPr>
            <a:spLocks noGrp="1" noChangeArrowheads="1"/>
          </p:cNvSpPr>
          <p:nvPr>
            <p:ph idx="1"/>
          </p:nvPr>
        </p:nvSpPr>
        <p:spPr>
          <a:xfrm>
            <a:off x="604433" y="809071"/>
            <a:ext cx="7849891" cy="4181383"/>
          </a:xfrm>
        </p:spPr>
        <p:txBody>
          <a:bodyPr/>
          <a:lstStyle/>
          <a:p>
            <a:r>
              <a:rPr lang="es-ES"/>
              <a:t>Use el comando </a:t>
            </a:r>
            <a:r>
              <a:rPr lang="es-ES" altLang="ja-JP" b="1" dirty="0"/>
              <a:t>router-id </a:t>
            </a:r>
            <a:r>
              <a:rPr lang="es-ES" altLang="ja-JP" i="1" dirty="0"/>
              <a:t>x.x.x.x</a:t>
            </a:r>
            <a:r>
              <a:rPr lang="es-ES"/>
              <a:t> para configurar una ID del router.</a:t>
            </a:r>
          </a:p>
          <a:p>
            <a:r>
              <a:rPr lang="es-ES"/>
              <a:t>Utilice el comando </a:t>
            </a:r>
            <a:r>
              <a:rPr lang="es-ES" altLang="ja-JP" b="1" dirty="0"/>
              <a:t>show ip protocols</a:t>
            </a:r>
            <a:r>
              <a:rPr lang="es-ES"/>
              <a:t> para verificar la ID del router.</a:t>
            </a:r>
          </a:p>
        </p:txBody>
      </p:sp>
      <p:pic>
        <p:nvPicPr>
          <p:cNvPr id="3" name="Picture 2"/>
          <p:cNvPicPr>
            <a:picLocks noChangeAspect="1"/>
          </p:cNvPicPr>
          <p:nvPr/>
        </p:nvPicPr>
        <p:blipFill>
          <a:blip r:embed="rId3"/>
          <a:stretch>
            <a:fillRect/>
          </a:stretch>
        </p:blipFill>
        <p:spPr>
          <a:xfrm>
            <a:off x="2293748" y="1587497"/>
            <a:ext cx="5116055" cy="3047707"/>
          </a:xfrm>
          <a:prstGeom prst="rect">
            <a:avLst/>
          </a:prstGeom>
        </p:spPr>
      </p:pic>
      <p:sp>
        <p:nvSpPr>
          <p:cNvPr id="7" name="Striped Right Arrow 6"/>
          <p:cNvSpPr/>
          <p:nvPr/>
        </p:nvSpPr>
        <p:spPr>
          <a:xfrm>
            <a:off x="1069383" y="1696920"/>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8" name="Striped Right Arrow 7"/>
          <p:cNvSpPr/>
          <p:nvPr/>
        </p:nvSpPr>
        <p:spPr>
          <a:xfrm flipH="1">
            <a:off x="3910739" y="2469252"/>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Tree>
    <p:extLst>
      <p:ext uri="{BB962C8B-B14F-4D97-AF65-F5344CB8AC3E}">
        <p14:creationId xmlns:p14="http://schemas.microsoft.com/office/powerpoint/2010/main" val="109275820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Modificación de una ID de router</a:t>
            </a:r>
          </a:p>
        </p:txBody>
      </p:sp>
      <p:sp>
        <p:nvSpPr>
          <p:cNvPr id="4" name="Rectangle 6"/>
          <p:cNvSpPr>
            <a:spLocks noGrp="1" noChangeArrowheads="1"/>
          </p:cNvSpPr>
          <p:nvPr>
            <p:ph idx="1"/>
          </p:nvPr>
        </p:nvSpPr>
        <p:spPr>
          <a:xfrm>
            <a:off x="480447" y="809071"/>
            <a:ext cx="5952721" cy="4181383"/>
          </a:xfrm>
        </p:spPr>
        <p:txBody>
          <a:bodyPr/>
          <a:lstStyle/>
          <a:p>
            <a:r>
              <a:rPr lang="es-ES" dirty="0"/>
              <a:t>Utilice el comando </a:t>
            </a:r>
            <a:r>
              <a:rPr lang="es-ES" altLang="ja-JP" b="1" dirty="0"/>
              <a:t>clear ip</a:t>
            </a:r>
            <a:r>
              <a:rPr lang="es-ES" dirty="0"/>
              <a:t> </a:t>
            </a:r>
            <a:r>
              <a:rPr lang="es-ES" altLang="ja-JP" b="1" dirty="0"/>
              <a:t>ospf process</a:t>
            </a:r>
            <a:r>
              <a:rPr lang="es-ES" dirty="0"/>
              <a:t> después de cambiar la ID del router para que el cambio entre en vigor.</a:t>
            </a:r>
          </a:p>
        </p:txBody>
      </p:sp>
      <p:pic>
        <p:nvPicPr>
          <p:cNvPr id="2" name="Picture 1"/>
          <p:cNvPicPr>
            <a:picLocks noChangeAspect="1"/>
          </p:cNvPicPr>
          <p:nvPr/>
        </p:nvPicPr>
        <p:blipFill>
          <a:blip r:embed="rId3"/>
          <a:stretch>
            <a:fillRect/>
          </a:stretch>
        </p:blipFill>
        <p:spPr>
          <a:xfrm>
            <a:off x="133173" y="1437807"/>
            <a:ext cx="4834987" cy="1334387"/>
          </a:xfrm>
          <a:prstGeom prst="rect">
            <a:avLst/>
          </a:prstGeom>
        </p:spPr>
      </p:pic>
      <p:sp>
        <p:nvSpPr>
          <p:cNvPr id="7" name="Striped Right Arrow 6"/>
          <p:cNvSpPr/>
          <p:nvPr/>
        </p:nvSpPr>
        <p:spPr>
          <a:xfrm flipH="1">
            <a:off x="2168529" y="2489389"/>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00"/>
                </a:solidFill>
              </a:rPr>
              <a:t>RID original</a:t>
            </a:r>
          </a:p>
        </p:txBody>
      </p:sp>
      <p:pic>
        <p:nvPicPr>
          <p:cNvPr id="5" name="Picture 4"/>
          <p:cNvPicPr>
            <a:picLocks noChangeAspect="1"/>
          </p:cNvPicPr>
          <p:nvPr/>
        </p:nvPicPr>
        <p:blipFill>
          <a:blip r:embed="rId4"/>
          <a:stretch>
            <a:fillRect/>
          </a:stretch>
        </p:blipFill>
        <p:spPr>
          <a:xfrm>
            <a:off x="117683" y="2829019"/>
            <a:ext cx="5323909" cy="533121"/>
          </a:xfrm>
          <a:prstGeom prst="rect">
            <a:avLst/>
          </a:prstGeom>
        </p:spPr>
      </p:pic>
      <p:sp>
        <p:nvSpPr>
          <p:cNvPr id="8" name="Striped Right Arrow 7"/>
          <p:cNvSpPr/>
          <p:nvPr/>
        </p:nvSpPr>
        <p:spPr>
          <a:xfrm flipH="1">
            <a:off x="2648043" y="2904573"/>
            <a:ext cx="1350936"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s-ES" sz="1200" b="1" dirty="0">
                <a:solidFill>
                  <a:srgbClr val="000000"/>
                </a:solidFill>
              </a:rPr>
              <a:t>RID modificada</a:t>
            </a:r>
          </a:p>
        </p:txBody>
      </p:sp>
      <p:pic>
        <p:nvPicPr>
          <p:cNvPr id="6" name="Picture 5"/>
          <p:cNvPicPr>
            <a:picLocks noChangeAspect="1"/>
          </p:cNvPicPr>
          <p:nvPr/>
        </p:nvPicPr>
        <p:blipFill>
          <a:blip r:embed="rId5"/>
          <a:stretch>
            <a:fillRect/>
          </a:stretch>
        </p:blipFill>
        <p:spPr>
          <a:xfrm>
            <a:off x="5569536" y="2484255"/>
            <a:ext cx="3378052" cy="2158200"/>
          </a:xfrm>
          <a:prstGeom prst="rect">
            <a:avLst/>
          </a:prstGeom>
        </p:spPr>
      </p:pic>
      <p:sp>
        <p:nvSpPr>
          <p:cNvPr id="10" name="Striped Right Arrow 9"/>
          <p:cNvSpPr/>
          <p:nvPr/>
        </p:nvSpPr>
        <p:spPr>
          <a:xfrm>
            <a:off x="3390563" y="4319332"/>
            <a:ext cx="2257844" cy="495430"/>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00"/>
                </a:solidFill>
              </a:rPr>
              <a:t>Cambio de RID aplicado</a:t>
            </a:r>
          </a:p>
        </p:txBody>
      </p:sp>
      <p:sp>
        <p:nvSpPr>
          <p:cNvPr id="11" name="Cloud Callout 10"/>
          <p:cNvSpPr/>
          <p:nvPr/>
        </p:nvSpPr>
        <p:spPr>
          <a:xfrm>
            <a:off x="6400800" y="292459"/>
            <a:ext cx="2743200" cy="1596325"/>
          </a:xfrm>
          <a:prstGeom prst="cloudCallout">
            <a:avLst>
              <a:gd name="adj1" fmla="val -40362"/>
              <a:gd name="adj2" fmla="val 8725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bg1"/>
                </a:solidFill>
              </a:rPr>
              <a:t>No olvide este comando para que el cambio de ID del router entre en vigor.</a:t>
            </a:r>
          </a:p>
        </p:txBody>
      </p:sp>
    </p:spTree>
    <p:extLst>
      <p:ext uri="{BB962C8B-B14F-4D97-AF65-F5344CB8AC3E}">
        <p14:creationId xmlns:p14="http://schemas.microsoft.com/office/powerpoint/2010/main" val="400788153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del router OSPF</a:t>
            </a:r>
            <a:br>
              <a:rPr dirty="0"/>
            </a:br>
            <a:r>
              <a:rPr lang="es-ES" dirty="0"/>
              <a:t>Uso de una interfaz de </a:t>
            </a:r>
            <a:r>
              <a:rPr lang="es-ES" dirty="0" err="1"/>
              <a:t>Loopback</a:t>
            </a:r>
            <a:r>
              <a:rPr lang="es-ES" dirty="0"/>
              <a:t> como ID del </a:t>
            </a:r>
            <a:r>
              <a:rPr lang="es-ES" dirty="0" err="1"/>
              <a:t>router</a:t>
            </a:r>
            <a:endParaRPr lang="es-ES" dirty="0"/>
          </a:p>
        </p:txBody>
      </p:sp>
      <p:sp>
        <p:nvSpPr>
          <p:cNvPr id="4" name="Rectangle 6"/>
          <p:cNvSpPr>
            <a:spLocks noGrp="1" noChangeArrowheads="1"/>
          </p:cNvSpPr>
          <p:nvPr>
            <p:ph idx="1"/>
          </p:nvPr>
        </p:nvSpPr>
        <p:spPr>
          <a:xfrm>
            <a:off x="480447" y="809071"/>
            <a:ext cx="5952721" cy="4181383"/>
          </a:xfrm>
        </p:spPr>
        <p:txBody>
          <a:bodyPr/>
          <a:lstStyle/>
          <a:p>
            <a:r>
              <a:rPr lang="es-ES" dirty="0"/>
              <a:t>La versión de IOS más antigua no tiene el comando </a:t>
            </a:r>
            <a:r>
              <a:rPr lang="es-ES" altLang="ja-JP" b="1" dirty="0"/>
              <a:t>router-id</a:t>
            </a:r>
            <a:r>
              <a:rPr lang="es-ES" dirty="0"/>
              <a:t> de configuración de OSPF. </a:t>
            </a:r>
          </a:p>
          <a:p>
            <a:r>
              <a:rPr lang="es-ES" dirty="0"/>
              <a:t>Las interfaces de </a:t>
            </a:r>
            <a:r>
              <a:rPr lang="es-ES" dirty="0" err="1"/>
              <a:t>Loopback</a:t>
            </a:r>
            <a:r>
              <a:rPr lang="es-ES" dirty="0"/>
              <a:t> se utilizan para proporcionar una ID del </a:t>
            </a:r>
            <a:r>
              <a:rPr lang="es-ES" dirty="0" err="1"/>
              <a:t>router</a:t>
            </a:r>
            <a:r>
              <a:rPr lang="es-ES" dirty="0"/>
              <a:t> estable.</a:t>
            </a:r>
          </a:p>
        </p:txBody>
      </p:sp>
      <p:pic>
        <p:nvPicPr>
          <p:cNvPr id="3" name="Picture 2"/>
          <p:cNvPicPr>
            <a:picLocks noChangeAspect="1"/>
          </p:cNvPicPr>
          <p:nvPr/>
        </p:nvPicPr>
        <p:blipFill>
          <a:blip r:embed="rId3"/>
          <a:stretch>
            <a:fillRect/>
          </a:stretch>
        </p:blipFill>
        <p:spPr>
          <a:xfrm>
            <a:off x="2205459" y="3043895"/>
            <a:ext cx="4943475" cy="1057275"/>
          </a:xfrm>
          <a:prstGeom prst="rect">
            <a:avLst/>
          </a:prstGeom>
        </p:spPr>
      </p:pic>
      <p:sp>
        <p:nvSpPr>
          <p:cNvPr id="12" name="Cloud Callout 11"/>
          <p:cNvSpPr/>
          <p:nvPr/>
        </p:nvSpPr>
        <p:spPr>
          <a:xfrm>
            <a:off x="6400800" y="726799"/>
            <a:ext cx="2743200" cy="1596325"/>
          </a:xfrm>
          <a:prstGeom prst="cloudCallout">
            <a:avLst>
              <a:gd name="adj1" fmla="val -65786"/>
              <a:gd name="adj2" fmla="val 887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bg1"/>
                </a:solidFill>
              </a:rPr>
              <a:t>¡NO anuncie esta red! Es un error común en las configuraciones de OSPF.</a:t>
            </a:r>
          </a:p>
        </p:txBody>
      </p:sp>
    </p:spTree>
    <p:extLst>
      <p:ext uri="{BB962C8B-B14F-4D97-AF65-F5344CB8AC3E}">
        <p14:creationId xmlns:p14="http://schemas.microsoft.com/office/powerpoint/2010/main" val="356392400"/>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11740</TotalTime>
  <Words>2724</Words>
  <Application>Microsoft Office PowerPoint</Application>
  <PresentationFormat>Presentación en pantalla (16:9)</PresentationFormat>
  <Paragraphs>299</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Calibri</vt:lpstr>
      <vt:lpstr>CiscoSans ExtraLight</vt:lpstr>
      <vt:lpstr>Symbol</vt:lpstr>
      <vt:lpstr>Wingdings</vt:lpstr>
      <vt:lpstr>Default Theme</vt:lpstr>
      <vt:lpstr>Configuración de OSPF</vt:lpstr>
      <vt:lpstr>Abrir primero la ruta más corta Características de OSPF</vt:lpstr>
      <vt:lpstr>Abrir primero la ruta más corta OSPF de área única y multiárea</vt:lpstr>
      <vt:lpstr>ID de routers OSPF Topología de la red OSPF</vt:lpstr>
      <vt:lpstr>ID del router OSPF Modo de configuración del router OSPF</vt:lpstr>
      <vt:lpstr>ID de router OSPF ID de router</vt:lpstr>
      <vt:lpstr>ID de router OSPF Configuración de una ID de router OSPF</vt:lpstr>
      <vt:lpstr>ID de router OSPF Modificación de una ID de router</vt:lpstr>
      <vt:lpstr>ID del router OSPF Uso de una interfaz de Loopback como ID del router</vt:lpstr>
      <vt:lpstr>Configuración de OSPFv2 de área única Habilitación de OSPF en las interfaces</vt:lpstr>
      <vt:lpstr>Configuración de OSPFv2 de área única Máscara de comodín</vt:lpstr>
      <vt:lpstr>Configuración de OSPFv2 de área única Comando network</vt:lpstr>
      <vt:lpstr>Configuración de OSPFv2 de área única Interfaz pasiva</vt:lpstr>
      <vt:lpstr>Configuración de OSPFv2 de área única Configuración de interfaces pasivas</vt:lpstr>
      <vt:lpstr>Costo de OSPF Costos acumulados de OSPF</vt:lpstr>
      <vt:lpstr>Costo de OSPF Ajuste del ancho de banda de referencia</vt:lpstr>
      <vt:lpstr>Costo de OSPF Ajuste del ancho de banda de referencia (cont.)</vt:lpstr>
      <vt:lpstr>Costo de OSPF Ajuste del ancho de banda de referencia (cont.)</vt:lpstr>
      <vt:lpstr>Costo de OSPF Ancho de banda de interfaz predeterminado </vt:lpstr>
      <vt:lpstr>Costo de OSPF Ajuste del ancho de banda de la interfaz </vt:lpstr>
      <vt:lpstr>Costo de OSPF Configuración manual del costo de OSPF</vt:lpstr>
      <vt:lpstr>Verificación de OSPF Verificación de vecinos OSPF</vt:lpstr>
      <vt:lpstr>Verificación de OSPF Verificación de la configuración del protocolo OSPF</vt:lpstr>
      <vt:lpstr>Verificación de OSPF Verificación de la información del proceso de OSPF</vt:lpstr>
      <vt:lpstr>Verificación de OSPF Verificación de la configuración de la interfaz de OSPF</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Lizethe Pérez Fuertes</cp:lastModifiedBy>
  <cp:revision>596</cp:revision>
  <dcterms:created xsi:type="dcterms:W3CDTF">2016-08-22T22:27:36Z</dcterms:created>
  <dcterms:modified xsi:type="dcterms:W3CDTF">2023-02-24T22:29:37Z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